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57" r:id="rId3"/>
    <p:sldId id="284" r:id="rId4"/>
    <p:sldId id="258" r:id="rId5"/>
    <p:sldId id="259" r:id="rId6"/>
    <p:sldId id="260" r:id="rId7"/>
    <p:sldId id="261" r:id="rId8"/>
    <p:sldId id="285" r:id="rId9"/>
    <p:sldId id="262" r:id="rId10"/>
    <p:sldId id="263" r:id="rId11"/>
    <p:sldId id="301" r:id="rId12"/>
    <p:sldId id="266" r:id="rId13"/>
    <p:sldId id="288" r:id="rId14"/>
    <p:sldId id="300" r:id="rId15"/>
    <p:sldId id="286" r:id="rId16"/>
    <p:sldId id="267" r:id="rId17"/>
    <p:sldId id="289" r:id="rId18"/>
    <p:sldId id="268" r:id="rId19"/>
    <p:sldId id="269" r:id="rId20"/>
    <p:sldId id="270" r:id="rId21"/>
    <p:sldId id="283" r:id="rId22"/>
    <p:sldId id="297" r:id="rId23"/>
    <p:sldId id="299" r:id="rId24"/>
    <p:sldId id="291"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93" r:id="rId38"/>
  </p:sldIdLst>
  <p:sldSz cx="12192000" cy="6858000"/>
  <p:notesSz cx="9144000" cy="6858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6FB"/>
    <a:srgbClr val="000000"/>
    <a:srgbClr val="FECAF4"/>
    <a:srgbClr val="E7DEF8"/>
    <a:srgbClr val="DCE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99" autoAdjust="0"/>
    <p:restoredTop sz="94660"/>
  </p:normalViewPr>
  <p:slideViewPr>
    <p:cSldViewPr snapToGrid="0">
      <p:cViewPr varScale="1">
        <p:scale>
          <a:sx n="119" d="100"/>
          <a:sy n="119" d="100"/>
        </p:scale>
        <p:origin x="664"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oglio_di_lavoro_di_Microsoft_Excel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Foglio1!$B$1</c:f>
              <c:strCache>
                <c:ptCount val="1"/>
                <c:pt idx="0">
                  <c:v>maschi</c:v>
                </c:pt>
              </c:strCache>
            </c:strRef>
          </c:tx>
          <c:spPr>
            <a:solidFill>
              <a:srgbClr val="002060"/>
            </a:solidFill>
            <a:ln>
              <a:noFill/>
            </a:ln>
            <a:effectLst/>
          </c:spPr>
          <c:invertIfNegative val="0"/>
          <c:cat>
            <c:strRef>
              <c:f>Foglio1!$A$2:$A$5</c:f>
              <c:strCache>
                <c:ptCount val="3"/>
                <c:pt idx="0">
                  <c:v>Soci </c:v>
                </c:pt>
                <c:pt idx="2">
                  <c:v>Soci </c:v>
                </c:pt>
              </c:strCache>
            </c:strRef>
          </c:cat>
          <c:val>
            <c:numRef>
              <c:f>Foglio1!$B$2:$B$5</c:f>
              <c:numCache>
                <c:formatCode>General</c:formatCode>
                <c:ptCount val="4"/>
                <c:pt idx="0">
                  <c:v>16</c:v>
                </c:pt>
              </c:numCache>
            </c:numRef>
          </c:val>
          <c:extLst>
            <c:ext xmlns:c16="http://schemas.microsoft.com/office/drawing/2014/chart" uri="{C3380CC4-5D6E-409C-BE32-E72D297353CC}">
              <c16:uniqueId val="{00000000-813D-3248-A116-932FB492B01B}"/>
            </c:ext>
          </c:extLst>
        </c:ser>
        <c:ser>
          <c:idx val="1"/>
          <c:order val="1"/>
          <c:tx>
            <c:strRef>
              <c:f>Foglio1!$C$1</c:f>
              <c:strCache>
                <c:ptCount val="1"/>
                <c:pt idx="0">
                  <c:v>femmine</c:v>
                </c:pt>
              </c:strCache>
            </c:strRef>
          </c:tx>
          <c:spPr>
            <a:solidFill>
              <a:srgbClr val="FFA6FB"/>
            </a:solidFill>
            <a:ln>
              <a:noFill/>
            </a:ln>
            <a:effectLst/>
          </c:spPr>
          <c:invertIfNegative val="0"/>
          <c:cat>
            <c:strRef>
              <c:f>Foglio1!$A$2:$A$5</c:f>
              <c:strCache>
                <c:ptCount val="3"/>
                <c:pt idx="0">
                  <c:v>Soci </c:v>
                </c:pt>
                <c:pt idx="2">
                  <c:v>Soci </c:v>
                </c:pt>
              </c:strCache>
            </c:strRef>
          </c:cat>
          <c:val>
            <c:numRef>
              <c:f>Foglio1!$C$2:$C$5</c:f>
              <c:numCache>
                <c:formatCode>General</c:formatCode>
                <c:ptCount val="4"/>
                <c:pt idx="0">
                  <c:v>33</c:v>
                </c:pt>
              </c:numCache>
            </c:numRef>
          </c:val>
          <c:extLst>
            <c:ext xmlns:c16="http://schemas.microsoft.com/office/drawing/2014/chart" uri="{C3380CC4-5D6E-409C-BE32-E72D297353CC}">
              <c16:uniqueId val="{00000001-813D-3248-A116-932FB492B01B}"/>
            </c:ext>
          </c:extLst>
        </c:ser>
        <c:ser>
          <c:idx val="2"/>
          <c:order val="2"/>
          <c:tx>
            <c:strRef>
              <c:f>Foglio1!$D$1</c:f>
              <c:strCache>
                <c:ptCount val="1"/>
                <c:pt idx="0">
                  <c:v>dipendenti</c:v>
                </c:pt>
              </c:strCache>
            </c:strRef>
          </c:tx>
          <c:spPr>
            <a:solidFill>
              <a:srgbClr val="FF0000"/>
            </a:solidFill>
            <a:ln>
              <a:noFill/>
            </a:ln>
            <a:effectLst/>
          </c:spPr>
          <c:invertIfNegative val="0"/>
          <c:cat>
            <c:strRef>
              <c:f>Foglio1!$A$2:$A$5</c:f>
              <c:strCache>
                <c:ptCount val="3"/>
                <c:pt idx="0">
                  <c:v>Soci </c:v>
                </c:pt>
                <c:pt idx="2">
                  <c:v>Soci </c:v>
                </c:pt>
              </c:strCache>
            </c:strRef>
          </c:cat>
          <c:val>
            <c:numRef>
              <c:f>Foglio1!$D$2:$D$5</c:f>
              <c:numCache>
                <c:formatCode>General</c:formatCode>
                <c:ptCount val="4"/>
                <c:pt idx="2">
                  <c:v>7</c:v>
                </c:pt>
              </c:numCache>
            </c:numRef>
          </c:val>
          <c:extLst>
            <c:ext xmlns:c16="http://schemas.microsoft.com/office/drawing/2014/chart" uri="{C3380CC4-5D6E-409C-BE32-E72D297353CC}">
              <c16:uniqueId val="{00000002-813D-3248-A116-932FB492B01B}"/>
            </c:ext>
          </c:extLst>
        </c:ser>
        <c:ser>
          <c:idx val="3"/>
          <c:order val="3"/>
          <c:tx>
            <c:strRef>
              <c:f>Foglio1!$E$1</c:f>
              <c:strCache>
                <c:ptCount val="1"/>
                <c:pt idx="0">
                  <c:v>Non dipendenti</c:v>
                </c:pt>
              </c:strCache>
            </c:strRef>
          </c:tx>
          <c:spPr>
            <a:solidFill>
              <a:schemeClr val="accent4"/>
            </a:solidFill>
            <a:ln>
              <a:noFill/>
            </a:ln>
            <a:effectLst/>
          </c:spPr>
          <c:invertIfNegative val="0"/>
          <c:cat>
            <c:strRef>
              <c:f>Foglio1!$A$2:$A$5</c:f>
              <c:strCache>
                <c:ptCount val="3"/>
                <c:pt idx="0">
                  <c:v>Soci </c:v>
                </c:pt>
                <c:pt idx="2">
                  <c:v>Soci </c:v>
                </c:pt>
              </c:strCache>
            </c:strRef>
          </c:cat>
          <c:val>
            <c:numRef>
              <c:f>Foglio1!$E$2:$E$5</c:f>
              <c:numCache>
                <c:formatCode>General</c:formatCode>
                <c:ptCount val="4"/>
                <c:pt idx="2">
                  <c:v>42</c:v>
                </c:pt>
              </c:numCache>
            </c:numRef>
          </c:val>
          <c:extLst>
            <c:ext xmlns:c16="http://schemas.microsoft.com/office/drawing/2014/chart" uri="{C3380CC4-5D6E-409C-BE32-E72D297353CC}">
              <c16:uniqueId val="{00000003-813D-3248-A116-932FB492B01B}"/>
            </c:ext>
          </c:extLst>
        </c:ser>
        <c:dLbls>
          <c:showLegendKey val="0"/>
          <c:showVal val="0"/>
          <c:showCatName val="0"/>
          <c:showSerName val="0"/>
          <c:showPercent val="0"/>
          <c:showBubbleSize val="0"/>
        </c:dLbls>
        <c:gapWidth val="219"/>
        <c:overlap val="-27"/>
        <c:axId val="139007487"/>
        <c:axId val="138631407"/>
      </c:barChart>
      <c:catAx>
        <c:axId val="139007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38631407"/>
        <c:crosses val="autoZero"/>
        <c:auto val="1"/>
        <c:lblAlgn val="ctr"/>
        <c:lblOffset val="100"/>
        <c:noMultiLvlLbl val="0"/>
      </c:catAx>
      <c:valAx>
        <c:axId val="1386314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390074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4E6C45-E68A-6342-9033-4F56DE264B16}"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it-IT"/>
        </a:p>
      </dgm:t>
    </dgm:pt>
    <dgm:pt modelId="{B2938E71-4EA5-7C49-BA06-4FBA8DCFA642}">
      <dgm:prSet phldrT="[Testo]" custT="1"/>
      <dgm:spPr/>
      <dgm:t>
        <a:bodyPr/>
        <a:lstStyle/>
        <a:p>
          <a:r>
            <a:rPr lang="it-IT" sz="2000" dirty="0"/>
            <a:t>Soci</a:t>
          </a:r>
        </a:p>
      </dgm:t>
    </dgm:pt>
    <dgm:pt modelId="{75E35280-AA07-C346-A2DF-AAC5CD086CA8}" type="parTrans" cxnId="{DC02562E-AEFC-254C-A6EF-F00A2E90D866}">
      <dgm:prSet/>
      <dgm:spPr/>
      <dgm:t>
        <a:bodyPr/>
        <a:lstStyle/>
        <a:p>
          <a:endParaRPr lang="it-IT" sz="2000"/>
        </a:p>
      </dgm:t>
    </dgm:pt>
    <dgm:pt modelId="{2D9BE471-7F5C-A947-BD2A-B00D84C73A2C}" type="sibTrans" cxnId="{DC02562E-AEFC-254C-A6EF-F00A2E90D866}">
      <dgm:prSet/>
      <dgm:spPr/>
      <dgm:t>
        <a:bodyPr/>
        <a:lstStyle/>
        <a:p>
          <a:endParaRPr lang="it-IT" sz="2000"/>
        </a:p>
      </dgm:t>
    </dgm:pt>
    <dgm:pt modelId="{CA1AC416-FF4D-A946-8405-317C064ECE26}">
      <dgm:prSet phldrT="[Testo]" custT="1"/>
      <dgm:spPr/>
      <dgm:t>
        <a:bodyPr/>
        <a:lstStyle/>
        <a:p>
          <a:r>
            <a:rPr lang="it-IT" sz="2000" dirty="0"/>
            <a:t>Dipendenti e collaboratori</a:t>
          </a:r>
        </a:p>
      </dgm:t>
    </dgm:pt>
    <dgm:pt modelId="{887C0132-B137-8D4B-8140-D89B6C2747C7}" type="parTrans" cxnId="{0936EC07-32B0-C944-AB6E-79726A4B865C}">
      <dgm:prSet/>
      <dgm:spPr/>
      <dgm:t>
        <a:bodyPr/>
        <a:lstStyle/>
        <a:p>
          <a:endParaRPr lang="it-IT" sz="2000"/>
        </a:p>
      </dgm:t>
    </dgm:pt>
    <dgm:pt modelId="{118F57CB-C2FB-6A46-B2B9-042A9D0A7852}" type="sibTrans" cxnId="{0936EC07-32B0-C944-AB6E-79726A4B865C}">
      <dgm:prSet/>
      <dgm:spPr/>
      <dgm:t>
        <a:bodyPr/>
        <a:lstStyle/>
        <a:p>
          <a:endParaRPr lang="it-IT" sz="2000"/>
        </a:p>
      </dgm:t>
    </dgm:pt>
    <dgm:pt modelId="{89FAAB35-4CF4-6B48-AB08-F5DCBDA07FC0}">
      <dgm:prSet phldrT="[Testo]" custT="1"/>
      <dgm:spPr/>
      <dgm:t>
        <a:bodyPr/>
        <a:lstStyle/>
        <a:p>
          <a:r>
            <a:rPr lang="it-IT" sz="2000" dirty="0"/>
            <a:t>Utenti </a:t>
          </a:r>
        </a:p>
      </dgm:t>
    </dgm:pt>
    <dgm:pt modelId="{88E8EB3C-2792-5D42-A44C-7574A6DE18E4}" type="parTrans" cxnId="{DA6BE209-CB6A-4B44-B3CF-FD15B7A690F9}">
      <dgm:prSet/>
      <dgm:spPr/>
      <dgm:t>
        <a:bodyPr/>
        <a:lstStyle/>
        <a:p>
          <a:endParaRPr lang="it-IT" sz="2000"/>
        </a:p>
      </dgm:t>
    </dgm:pt>
    <dgm:pt modelId="{905E0B6D-B593-C843-9B52-5C0413B1C02A}" type="sibTrans" cxnId="{DA6BE209-CB6A-4B44-B3CF-FD15B7A690F9}">
      <dgm:prSet/>
      <dgm:spPr/>
      <dgm:t>
        <a:bodyPr/>
        <a:lstStyle/>
        <a:p>
          <a:endParaRPr lang="it-IT" sz="2000"/>
        </a:p>
      </dgm:t>
    </dgm:pt>
    <dgm:pt modelId="{914B926F-64E9-794E-A03E-53208BD13F84}">
      <dgm:prSet phldrT="[Testo]" custT="1"/>
      <dgm:spPr/>
      <dgm:t>
        <a:bodyPr/>
        <a:lstStyle/>
        <a:p>
          <a:r>
            <a:rPr lang="it-IT" sz="2000" dirty="0"/>
            <a:t>Consulenti</a:t>
          </a:r>
        </a:p>
      </dgm:t>
    </dgm:pt>
    <dgm:pt modelId="{9EF3F691-B1EA-6749-812F-8075A930A54C}" type="parTrans" cxnId="{E8DC841B-3CA0-4A4E-B205-4B7EA9D76818}">
      <dgm:prSet/>
      <dgm:spPr/>
      <dgm:t>
        <a:bodyPr/>
        <a:lstStyle/>
        <a:p>
          <a:endParaRPr lang="it-IT" sz="2000"/>
        </a:p>
      </dgm:t>
    </dgm:pt>
    <dgm:pt modelId="{B5065B63-B289-564B-A5E8-425147E09956}" type="sibTrans" cxnId="{E8DC841B-3CA0-4A4E-B205-4B7EA9D76818}">
      <dgm:prSet/>
      <dgm:spPr/>
      <dgm:t>
        <a:bodyPr/>
        <a:lstStyle/>
        <a:p>
          <a:endParaRPr lang="it-IT" sz="2000"/>
        </a:p>
      </dgm:t>
    </dgm:pt>
    <dgm:pt modelId="{B1F56343-B2A3-A645-AC17-FD5853225AD8}">
      <dgm:prSet phldrT="[Testo]" custT="1"/>
      <dgm:spPr/>
      <dgm:t>
        <a:bodyPr/>
        <a:lstStyle/>
        <a:p>
          <a:r>
            <a:rPr lang="it-IT" sz="2000" dirty="0"/>
            <a:t>Fornitori</a:t>
          </a:r>
        </a:p>
      </dgm:t>
    </dgm:pt>
    <dgm:pt modelId="{C727AEAB-5D85-4049-A727-DA4DE0B5F7AC}" type="parTrans" cxnId="{AC0C0129-41CB-7E4A-A307-6C835ACF0F4A}">
      <dgm:prSet/>
      <dgm:spPr/>
      <dgm:t>
        <a:bodyPr/>
        <a:lstStyle/>
        <a:p>
          <a:endParaRPr lang="it-IT" sz="2000"/>
        </a:p>
      </dgm:t>
    </dgm:pt>
    <dgm:pt modelId="{61584379-67AD-2641-B7D8-9E1719472A9B}" type="sibTrans" cxnId="{AC0C0129-41CB-7E4A-A307-6C835ACF0F4A}">
      <dgm:prSet/>
      <dgm:spPr/>
      <dgm:t>
        <a:bodyPr/>
        <a:lstStyle/>
        <a:p>
          <a:endParaRPr lang="it-IT" sz="2000"/>
        </a:p>
      </dgm:t>
    </dgm:pt>
    <dgm:pt modelId="{55B75DB2-76D4-2640-AA30-1778310BE95D}">
      <dgm:prSet phldrT="[Testo]" custT="1"/>
      <dgm:spPr/>
      <dgm:t>
        <a:bodyPr/>
        <a:lstStyle/>
        <a:p>
          <a:r>
            <a:rPr lang="it-IT" sz="2000" dirty="0"/>
            <a:t>Scuola</a:t>
          </a:r>
        </a:p>
      </dgm:t>
    </dgm:pt>
    <dgm:pt modelId="{3685D3B5-6FB1-234A-8C58-206E7BA4C53F}" type="parTrans" cxnId="{2D3D5F75-75B6-B64F-A933-A5D32F753476}">
      <dgm:prSet/>
      <dgm:spPr/>
      <dgm:t>
        <a:bodyPr/>
        <a:lstStyle/>
        <a:p>
          <a:endParaRPr lang="it-IT" sz="2000"/>
        </a:p>
      </dgm:t>
    </dgm:pt>
    <dgm:pt modelId="{9E1174B3-D9A4-2444-895F-8313CAAA2855}" type="sibTrans" cxnId="{2D3D5F75-75B6-B64F-A933-A5D32F753476}">
      <dgm:prSet/>
      <dgm:spPr/>
      <dgm:t>
        <a:bodyPr/>
        <a:lstStyle/>
        <a:p>
          <a:endParaRPr lang="it-IT" sz="2000"/>
        </a:p>
      </dgm:t>
    </dgm:pt>
    <dgm:pt modelId="{06D885E5-CF72-B847-A073-9F030AF2DDA5}">
      <dgm:prSet phldrT="[Testo]" custT="1"/>
      <dgm:spPr/>
      <dgm:t>
        <a:bodyPr/>
        <a:lstStyle/>
        <a:p>
          <a:r>
            <a:rPr lang="it-IT" sz="2000" dirty="0"/>
            <a:t>Tribunale</a:t>
          </a:r>
        </a:p>
      </dgm:t>
    </dgm:pt>
    <dgm:pt modelId="{5DE177BE-3007-474E-B1D1-16C3466322AA}" type="parTrans" cxnId="{42A03DA9-C3A5-7440-8794-2EBBDEF13DD2}">
      <dgm:prSet/>
      <dgm:spPr/>
      <dgm:t>
        <a:bodyPr/>
        <a:lstStyle/>
        <a:p>
          <a:endParaRPr lang="it-IT" sz="2000"/>
        </a:p>
      </dgm:t>
    </dgm:pt>
    <dgm:pt modelId="{17A5BD54-86BC-6B45-98C0-F168FCAC7322}" type="sibTrans" cxnId="{42A03DA9-C3A5-7440-8794-2EBBDEF13DD2}">
      <dgm:prSet/>
      <dgm:spPr/>
      <dgm:t>
        <a:bodyPr/>
        <a:lstStyle/>
        <a:p>
          <a:endParaRPr lang="it-IT" sz="2000"/>
        </a:p>
      </dgm:t>
    </dgm:pt>
    <dgm:pt modelId="{741F5EBA-46B3-C747-95D1-C4A53F094B2D}">
      <dgm:prSet phldrT="[Testo]" custT="1"/>
      <dgm:spPr/>
      <dgm:t>
        <a:bodyPr/>
        <a:lstStyle/>
        <a:p>
          <a:r>
            <a:rPr lang="it-IT" sz="2000" dirty="0"/>
            <a:t>Comuni</a:t>
          </a:r>
        </a:p>
      </dgm:t>
    </dgm:pt>
    <dgm:pt modelId="{4656006E-F612-5544-B3FC-6DCB426C8ADF}" type="parTrans" cxnId="{01ADDA61-F0BD-B84E-AF34-26212042AC5A}">
      <dgm:prSet/>
      <dgm:spPr/>
      <dgm:t>
        <a:bodyPr/>
        <a:lstStyle/>
        <a:p>
          <a:endParaRPr lang="it-IT" sz="2000"/>
        </a:p>
      </dgm:t>
    </dgm:pt>
    <dgm:pt modelId="{21B613AC-7119-694C-97D5-DBA8E3772B8C}" type="sibTrans" cxnId="{01ADDA61-F0BD-B84E-AF34-26212042AC5A}">
      <dgm:prSet/>
      <dgm:spPr/>
      <dgm:t>
        <a:bodyPr/>
        <a:lstStyle/>
        <a:p>
          <a:endParaRPr lang="it-IT" sz="2000"/>
        </a:p>
      </dgm:t>
    </dgm:pt>
    <dgm:pt modelId="{9BFF5C4A-94BA-7C46-91E3-505D82E4A428}">
      <dgm:prSet phldrT="[Testo]" custT="1"/>
      <dgm:spPr/>
      <dgm:t>
        <a:bodyPr/>
        <a:lstStyle/>
        <a:p>
          <a:r>
            <a:rPr lang="it-IT" sz="2000" dirty="0"/>
            <a:t>Istituzioni</a:t>
          </a:r>
        </a:p>
      </dgm:t>
    </dgm:pt>
    <dgm:pt modelId="{0F558DB8-FBCA-904F-8B83-6EDE6303F2B8}" type="parTrans" cxnId="{D471BC3A-1D98-D444-AB32-52FCB076D082}">
      <dgm:prSet/>
      <dgm:spPr/>
      <dgm:t>
        <a:bodyPr/>
        <a:lstStyle/>
        <a:p>
          <a:endParaRPr lang="it-IT" sz="2000"/>
        </a:p>
      </dgm:t>
    </dgm:pt>
    <dgm:pt modelId="{06E831B5-A122-8244-A99B-7C0E94416664}" type="sibTrans" cxnId="{D471BC3A-1D98-D444-AB32-52FCB076D082}">
      <dgm:prSet/>
      <dgm:spPr/>
      <dgm:t>
        <a:bodyPr/>
        <a:lstStyle/>
        <a:p>
          <a:endParaRPr lang="it-IT" sz="2000"/>
        </a:p>
      </dgm:t>
    </dgm:pt>
    <dgm:pt modelId="{B32415E6-48BC-1946-89AE-BF6004A3DBE2}">
      <dgm:prSet phldrT="[Testo]" custT="1"/>
      <dgm:spPr/>
      <dgm:t>
        <a:bodyPr/>
        <a:lstStyle/>
        <a:p>
          <a:r>
            <a:rPr lang="it-IT" sz="2000" dirty="0"/>
            <a:t>Enti di formazione</a:t>
          </a:r>
        </a:p>
      </dgm:t>
    </dgm:pt>
    <dgm:pt modelId="{B4211ECB-E13F-C94E-9321-8BC77CB50A8E}" type="parTrans" cxnId="{869528B1-6AAE-D04D-A4FF-EC82EC94477B}">
      <dgm:prSet/>
      <dgm:spPr/>
      <dgm:t>
        <a:bodyPr/>
        <a:lstStyle/>
        <a:p>
          <a:endParaRPr lang="it-IT" sz="2000"/>
        </a:p>
      </dgm:t>
    </dgm:pt>
    <dgm:pt modelId="{81769D6A-83E0-CD49-8F09-5FDEE3163E7E}" type="sibTrans" cxnId="{869528B1-6AAE-D04D-A4FF-EC82EC94477B}">
      <dgm:prSet/>
      <dgm:spPr/>
      <dgm:t>
        <a:bodyPr/>
        <a:lstStyle/>
        <a:p>
          <a:endParaRPr lang="it-IT" sz="2000"/>
        </a:p>
      </dgm:t>
    </dgm:pt>
    <dgm:pt modelId="{4C43476E-AF72-3143-B10F-A082CCC42107}">
      <dgm:prSet phldrT="[Testo]" custT="1"/>
      <dgm:spPr/>
      <dgm:t>
        <a:bodyPr/>
        <a:lstStyle/>
        <a:p>
          <a:r>
            <a:rPr lang="it-IT" sz="2000" dirty="0"/>
            <a:t>Istituti Bancari e Assicurativi</a:t>
          </a:r>
        </a:p>
      </dgm:t>
    </dgm:pt>
    <dgm:pt modelId="{7C9C698E-85D3-D148-9E0D-F205DCEE742D}" type="parTrans" cxnId="{6DBDF2D5-BAB6-DD4A-B154-22131A10BC27}">
      <dgm:prSet/>
      <dgm:spPr/>
      <dgm:t>
        <a:bodyPr/>
        <a:lstStyle/>
        <a:p>
          <a:endParaRPr lang="it-IT" sz="2000"/>
        </a:p>
      </dgm:t>
    </dgm:pt>
    <dgm:pt modelId="{3775155C-A8D8-DE4D-802A-3A123174828F}" type="sibTrans" cxnId="{6DBDF2D5-BAB6-DD4A-B154-22131A10BC27}">
      <dgm:prSet/>
      <dgm:spPr/>
      <dgm:t>
        <a:bodyPr/>
        <a:lstStyle/>
        <a:p>
          <a:endParaRPr lang="it-IT" sz="2000"/>
        </a:p>
      </dgm:t>
    </dgm:pt>
    <dgm:pt modelId="{0C3B5EBF-5938-4948-9D75-C654FA049425}">
      <dgm:prSet phldrT="[Testo]" custT="1"/>
      <dgm:spPr/>
      <dgm:t>
        <a:bodyPr/>
        <a:lstStyle/>
        <a:p>
          <a:r>
            <a:rPr lang="it-IT" sz="2000" dirty="0"/>
            <a:t>Fornitori / altre ditte</a:t>
          </a:r>
        </a:p>
      </dgm:t>
    </dgm:pt>
    <dgm:pt modelId="{F117C0C7-0B6D-FE4E-A82D-D1022C3D5F4F}" type="parTrans" cxnId="{B8D13C1D-F25E-844E-9581-81B81707E29D}">
      <dgm:prSet/>
      <dgm:spPr/>
      <dgm:t>
        <a:bodyPr/>
        <a:lstStyle/>
        <a:p>
          <a:endParaRPr lang="it-IT" sz="2000"/>
        </a:p>
      </dgm:t>
    </dgm:pt>
    <dgm:pt modelId="{99089D39-7C8C-6540-BDB4-9699084956F1}" type="sibTrans" cxnId="{B8D13C1D-F25E-844E-9581-81B81707E29D}">
      <dgm:prSet/>
      <dgm:spPr/>
      <dgm:t>
        <a:bodyPr/>
        <a:lstStyle/>
        <a:p>
          <a:endParaRPr lang="it-IT" sz="2000"/>
        </a:p>
      </dgm:t>
    </dgm:pt>
    <dgm:pt modelId="{B6E7BB1D-4144-B24E-AB76-D65D3D58C1F1}">
      <dgm:prSet phldrT="[Testo]" custT="1"/>
      <dgm:spPr/>
      <dgm:t>
        <a:bodyPr/>
        <a:lstStyle/>
        <a:p>
          <a:r>
            <a:rPr lang="it-IT" sz="2000" dirty="0"/>
            <a:t>Aziende sanitarie</a:t>
          </a:r>
        </a:p>
      </dgm:t>
    </dgm:pt>
    <dgm:pt modelId="{5F086D93-7628-0649-97C1-A3FAC1A4E2A2}" type="parTrans" cxnId="{D17D30E8-A1C3-E542-9CE4-3CD7F0B83BAC}">
      <dgm:prSet/>
      <dgm:spPr/>
      <dgm:t>
        <a:bodyPr/>
        <a:lstStyle/>
        <a:p>
          <a:endParaRPr lang="it-IT" sz="2000"/>
        </a:p>
      </dgm:t>
    </dgm:pt>
    <dgm:pt modelId="{17DAF2D9-11F7-834E-8BEE-FC0A16E9F8C0}" type="sibTrans" cxnId="{D17D30E8-A1C3-E542-9CE4-3CD7F0B83BAC}">
      <dgm:prSet/>
      <dgm:spPr/>
      <dgm:t>
        <a:bodyPr/>
        <a:lstStyle/>
        <a:p>
          <a:endParaRPr lang="it-IT" sz="2000"/>
        </a:p>
      </dgm:t>
    </dgm:pt>
    <dgm:pt modelId="{CBA6B930-7772-3A47-AAEF-13BBDA89232B}">
      <dgm:prSet phldrT="[Testo]" custT="1"/>
      <dgm:spPr/>
      <dgm:t>
        <a:bodyPr/>
        <a:lstStyle/>
        <a:p>
          <a:r>
            <a:rPr lang="it-IT" sz="2000" dirty="0"/>
            <a:t>Società sportive</a:t>
          </a:r>
        </a:p>
      </dgm:t>
    </dgm:pt>
    <dgm:pt modelId="{12642884-2B53-C040-9504-574A6440FBA5}" type="parTrans" cxnId="{48FB600F-3B1B-514C-9F87-9CBB9D3EF0F7}">
      <dgm:prSet/>
      <dgm:spPr/>
      <dgm:t>
        <a:bodyPr/>
        <a:lstStyle/>
        <a:p>
          <a:endParaRPr lang="it-IT" sz="2000"/>
        </a:p>
      </dgm:t>
    </dgm:pt>
    <dgm:pt modelId="{4CF57677-8243-134E-BF64-FDB2B06A59E8}" type="sibTrans" cxnId="{48FB600F-3B1B-514C-9F87-9CBB9D3EF0F7}">
      <dgm:prSet/>
      <dgm:spPr/>
      <dgm:t>
        <a:bodyPr/>
        <a:lstStyle/>
        <a:p>
          <a:endParaRPr lang="it-IT" sz="2000"/>
        </a:p>
      </dgm:t>
    </dgm:pt>
    <dgm:pt modelId="{5B0406AE-ED0B-8C4E-99B3-BF4CA0036C37}">
      <dgm:prSet phldrT="[Testo]" custT="1"/>
      <dgm:spPr/>
      <dgm:t>
        <a:bodyPr/>
        <a:lstStyle/>
        <a:p>
          <a:r>
            <a:rPr lang="it-IT" sz="2000" dirty="0"/>
            <a:t>Università</a:t>
          </a:r>
        </a:p>
      </dgm:t>
    </dgm:pt>
    <dgm:pt modelId="{49726374-1BB9-0447-8740-BC0DC0B9B61F}" type="parTrans" cxnId="{3620DDF1-5BA4-EE48-96BB-3A5F06B3026C}">
      <dgm:prSet/>
      <dgm:spPr/>
      <dgm:t>
        <a:bodyPr/>
        <a:lstStyle/>
        <a:p>
          <a:endParaRPr lang="it-IT" sz="2000"/>
        </a:p>
      </dgm:t>
    </dgm:pt>
    <dgm:pt modelId="{1E6C095F-B9F7-984E-B11F-792C1FCD9715}" type="sibTrans" cxnId="{3620DDF1-5BA4-EE48-96BB-3A5F06B3026C}">
      <dgm:prSet/>
      <dgm:spPr/>
      <dgm:t>
        <a:bodyPr/>
        <a:lstStyle/>
        <a:p>
          <a:endParaRPr lang="it-IT" sz="2000"/>
        </a:p>
      </dgm:t>
    </dgm:pt>
    <dgm:pt modelId="{710BF00E-C8BB-0341-86F6-667E4AE5DF4C}">
      <dgm:prSet phldrT="[Testo]" custT="1"/>
      <dgm:spPr/>
      <dgm:t>
        <a:bodyPr/>
        <a:lstStyle/>
        <a:p>
          <a:r>
            <a:rPr lang="it-IT" sz="2000" dirty="0"/>
            <a:t>Associazioni/fondazioni</a:t>
          </a:r>
        </a:p>
      </dgm:t>
    </dgm:pt>
    <dgm:pt modelId="{D6D1F60A-8BE0-3B4E-96A3-06DACAFAF316}" type="parTrans" cxnId="{68367B33-8B7B-274D-9259-F8096C140D5E}">
      <dgm:prSet/>
      <dgm:spPr/>
      <dgm:t>
        <a:bodyPr/>
        <a:lstStyle/>
        <a:p>
          <a:endParaRPr lang="it-IT" sz="2000"/>
        </a:p>
      </dgm:t>
    </dgm:pt>
    <dgm:pt modelId="{6DA9D7E8-33A1-B34C-B091-E81D64F6DDCB}" type="sibTrans" cxnId="{68367B33-8B7B-274D-9259-F8096C140D5E}">
      <dgm:prSet/>
      <dgm:spPr/>
      <dgm:t>
        <a:bodyPr/>
        <a:lstStyle/>
        <a:p>
          <a:endParaRPr lang="it-IT" sz="2000"/>
        </a:p>
      </dgm:t>
    </dgm:pt>
    <dgm:pt modelId="{BE3BB25B-F2EB-F34F-B73E-FFF5A7D6B1E9}">
      <dgm:prSet phldrT="[Testo]" custT="1"/>
      <dgm:spPr/>
      <dgm:t>
        <a:bodyPr/>
        <a:lstStyle/>
        <a:p>
          <a:r>
            <a:rPr lang="it-IT" sz="2000" dirty="0"/>
            <a:t>Volontari</a:t>
          </a:r>
        </a:p>
      </dgm:t>
    </dgm:pt>
    <dgm:pt modelId="{0A6732DB-CB15-094A-B9D9-86D8800000A5}" type="parTrans" cxnId="{E4683F4A-DD45-2748-8409-9B47E8E1B070}">
      <dgm:prSet/>
      <dgm:spPr/>
      <dgm:t>
        <a:bodyPr/>
        <a:lstStyle/>
        <a:p>
          <a:endParaRPr lang="it-IT" sz="2000"/>
        </a:p>
      </dgm:t>
    </dgm:pt>
    <dgm:pt modelId="{2314C708-CE69-7541-8673-6D0B766B1528}" type="sibTrans" cxnId="{E4683F4A-DD45-2748-8409-9B47E8E1B070}">
      <dgm:prSet/>
      <dgm:spPr/>
      <dgm:t>
        <a:bodyPr/>
        <a:lstStyle/>
        <a:p>
          <a:endParaRPr lang="it-IT" sz="2000"/>
        </a:p>
      </dgm:t>
    </dgm:pt>
    <dgm:pt modelId="{F4D73EF1-097D-8D4D-849A-710D52CCAABD}">
      <dgm:prSet phldrT="[Testo]" custT="1"/>
      <dgm:spPr/>
      <dgm:t>
        <a:bodyPr/>
        <a:lstStyle/>
        <a:p>
          <a:r>
            <a:rPr lang="it-IT" sz="2000" dirty="0"/>
            <a:t>Consiglio direttivo</a:t>
          </a:r>
        </a:p>
      </dgm:t>
    </dgm:pt>
    <dgm:pt modelId="{CB4C61B6-0CFC-0A4B-9961-96F506F9F5C8}" type="parTrans" cxnId="{18B8D17A-B487-AB44-84CF-D1B8D028624F}">
      <dgm:prSet/>
      <dgm:spPr/>
      <dgm:t>
        <a:bodyPr/>
        <a:lstStyle/>
        <a:p>
          <a:endParaRPr lang="it-IT" sz="2000"/>
        </a:p>
      </dgm:t>
    </dgm:pt>
    <dgm:pt modelId="{ED4F11D9-0668-CE43-A60D-6EA3D4E04DA8}" type="sibTrans" cxnId="{18B8D17A-B487-AB44-84CF-D1B8D028624F}">
      <dgm:prSet/>
      <dgm:spPr/>
      <dgm:t>
        <a:bodyPr/>
        <a:lstStyle/>
        <a:p>
          <a:endParaRPr lang="it-IT" sz="2000"/>
        </a:p>
      </dgm:t>
    </dgm:pt>
    <dgm:pt modelId="{ACFD8781-8962-954B-97D6-EB6F1340B93D}" type="pres">
      <dgm:prSet presAssocID="{B14E6C45-E68A-6342-9033-4F56DE264B16}" presName="diagram" presStyleCnt="0">
        <dgm:presLayoutVars>
          <dgm:dir/>
          <dgm:resizeHandles val="exact"/>
        </dgm:presLayoutVars>
      </dgm:prSet>
      <dgm:spPr/>
    </dgm:pt>
    <dgm:pt modelId="{B6983CB5-1A0A-7F4F-AE67-82839C7F68C6}" type="pres">
      <dgm:prSet presAssocID="{B2938E71-4EA5-7C49-BA06-4FBA8DCFA642}" presName="node" presStyleLbl="node1" presStyleIdx="0" presStyleCnt="18">
        <dgm:presLayoutVars>
          <dgm:bulletEnabled val="1"/>
        </dgm:presLayoutVars>
      </dgm:prSet>
      <dgm:spPr/>
    </dgm:pt>
    <dgm:pt modelId="{84A221FC-E930-4F46-AF54-5F2894CFA6D0}" type="pres">
      <dgm:prSet presAssocID="{2D9BE471-7F5C-A947-BD2A-B00D84C73A2C}" presName="sibTrans" presStyleCnt="0"/>
      <dgm:spPr/>
    </dgm:pt>
    <dgm:pt modelId="{749F06B0-DB65-684E-A7FD-B0B6F692ACC1}" type="pres">
      <dgm:prSet presAssocID="{CA1AC416-FF4D-A946-8405-317C064ECE26}" presName="node" presStyleLbl="node1" presStyleIdx="1" presStyleCnt="18">
        <dgm:presLayoutVars>
          <dgm:bulletEnabled val="1"/>
        </dgm:presLayoutVars>
      </dgm:prSet>
      <dgm:spPr/>
    </dgm:pt>
    <dgm:pt modelId="{58549D40-FDC0-3F4D-A1A3-850AF5992CB5}" type="pres">
      <dgm:prSet presAssocID="{118F57CB-C2FB-6A46-B2B9-042A9D0A7852}" presName="sibTrans" presStyleCnt="0"/>
      <dgm:spPr/>
    </dgm:pt>
    <dgm:pt modelId="{6D4A6530-C0EE-4F4D-B6E0-5C8DDE929102}" type="pres">
      <dgm:prSet presAssocID="{89FAAB35-4CF4-6B48-AB08-F5DCBDA07FC0}" presName="node" presStyleLbl="node1" presStyleIdx="2" presStyleCnt="18">
        <dgm:presLayoutVars>
          <dgm:bulletEnabled val="1"/>
        </dgm:presLayoutVars>
      </dgm:prSet>
      <dgm:spPr/>
    </dgm:pt>
    <dgm:pt modelId="{9DB53A52-2DF0-1B4F-AB65-6F099ED5806A}" type="pres">
      <dgm:prSet presAssocID="{905E0B6D-B593-C843-9B52-5C0413B1C02A}" presName="sibTrans" presStyleCnt="0"/>
      <dgm:spPr/>
    </dgm:pt>
    <dgm:pt modelId="{4F3D1C0C-39F2-F24C-9620-EE4B673A4ED8}" type="pres">
      <dgm:prSet presAssocID="{914B926F-64E9-794E-A03E-53208BD13F84}" presName="node" presStyleLbl="node1" presStyleIdx="3" presStyleCnt="18">
        <dgm:presLayoutVars>
          <dgm:bulletEnabled val="1"/>
        </dgm:presLayoutVars>
      </dgm:prSet>
      <dgm:spPr/>
    </dgm:pt>
    <dgm:pt modelId="{A5CFD4EB-E0CC-2E44-8286-AFBAC2DC9129}" type="pres">
      <dgm:prSet presAssocID="{B5065B63-B289-564B-A5E8-425147E09956}" presName="sibTrans" presStyleCnt="0"/>
      <dgm:spPr/>
    </dgm:pt>
    <dgm:pt modelId="{D0D5A8F2-5CE5-A346-BDBB-BF2DB2731707}" type="pres">
      <dgm:prSet presAssocID="{55B75DB2-76D4-2640-AA30-1778310BE95D}" presName="node" presStyleLbl="node1" presStyleIdx="4" presStyleCnt="18">
        <dgm:presLayoutVars>
          <dgm:bulletEnabled val="1"/>
        </dgm:presLayoutVars>
      </dgm:prSet>
      <dgm:spPr/>
    </dgm:pt>
    <dgm:pt modelId="{D509631F-049E-2B41-900A-1589B5B62B15}" type="pres">
      <dgm:prSet presAssocID="{9E1174B3-D9A4-2444-895F-8313CAAA2855}" presName="sibTrans" presStyleCnt="0"/>
      <dgm:spPr/>
    </dgm:pt>
    <dgm:pt modelId="{974062B1-4ED6-3249-8C03-B9A472D73C27}" type="pres">
      <dgm:prSet presAssocID="{06D885E5-CF72-B847-A073-9F030AF2DDA5}" presName="node" presStyleLbl="node1" presStyleIdx="5" presStyleCnt="18">
        <dgm:presLayoutVars>
          <dgm:bulletEnabled val="1"/>
        </dgm:presLayoutVars>
      </dgm:prSet>
      <dgm:spPr/>
    </dgm:pt>
    <dgm:pt modelId="{DC5B4CCF-26EA-FD48-8E08-7317134B28F0}" type="pres">
      <dgm:prSet presAssocID="{17A5BD54-86BC-6B45-98C0-F168FCAC7322}" presName="sibTrans" presStyleCnt="0"/>
      <dgm:spPr/>
    </dgm:pt>
    <dgm:pt modelId="{E6D73F75-2C81-7140-ADE9-81C31AE51DAB}" type="pres">
      <dgm:prSet presAssocID="{741F5EBA-46B3-C747-95D1-C4A53F094B2D}" presName="node" presStyleLbl="node1" presStyleIdx="6" presStyleCnt="18">
        <dgm:presLayoutVars>
          <dgm:bulletEnabled val="1"/>
        </dgm:presLayoutVars>
      </dgm:prSet>
      <dgm:spPr/>
    </dgm:pt>
    <dgm:pt modelId="{A3DD0284-1BA2-F04D-BCA5-EDA8B5F69630}" type="pres">
      <dgm:prSet presAssocID="{21B613AC-7119-694C-97D5-DBA8E3772B8C}" presName="sibTrans" presStyleCnt="0"/>
      <dgm:spPr/>
    </dgm:pt>
    <dgm:pt modelId="{BA076513-2932-8143-AF67-B4D9CDC935B9}" type="pres">
      <dgm:prSet presAssocID="{9BFF5C4A-94BA-7C46-91E3-505D82E4A428}" presName="node" presStyleLbl="node1" presStyleIdx="7" presStyleCnt="18">
        <dgm:presLayoutVars>
          <dgm:bulletEnabled val="1"/>
        </dgm:presLayoutVars>
      </dgm:prSet>
      <dgm:spPr/>
    </dgm:pt>
    <dgm:pt modelId="{5EB41FAC-AB00-4B49-A104-88FE640C17E7}" type="pres">
      <dgm:prSet presAssocID="{06E831B5-A122-8244-A99B-7C0E94416664}" presName="sibTrans" presStyleCnt="0"/>
      <dgm:spPr/>
    </dgm:pt>
    <dgm:pt modelId="{663795E7-7490-9E47-992B-09D8E9C6E285}" type="pres">
      <dgm:prSet presAssocID="{B32415E6-48BC-1946-89AE-BF6004A3DBE2}" presName="node" presStyleLbl="node1" presStyleIdx="8" presStyleCnt="18">
        <dgm:presLayoutVars>
          <dgm:bulletEnabled val="1"/>
        </dgm:presLayoutVars>
      </dgm:prSet>
      <dgm:spPr/>
    </dgm:pt>
    <dgm:pt modelId="{141A6874-1C72-9546-A2CA-1DAE2FEC05C5}" type="pres">
      <dgm:prSet presAssocID="{81769D6A-83E0-CD49-8F09-5FDEE3163E7E}" presName="sibTrans" presStyleCnt="0"/>
      <dgm:spPr/>
    </dgm:pt>
    <dgm:pt modelId="{17A32672-E8B6-DF4E-AFB5-0EE2C4611504}" type="pres">
      <dgm:prSet presAssocID="{4C43476E-AF72-3143-B10F-A082CCC42107}" presName="node" presStyleLbl="node1" presStyleIdx="9" presStyleCnt="18">
        <dgm:presLayoutVars>
          <dgm:bulletEnabled val="1"/>
        </dgm:presLayoutVars>
      </dgm:prSet>
      <dgm:spPr/>
    </dgm:pt>
    <dgm:pt modelId="{45340C64-8EEC-BE4C-A422-09D0A2EBE10D}" type="pres">
      <dgm:prSet presAssocID="{3775155C-A8D8-DE4D-802A-3A123174828F}" presName="sibTrans" presStyleCnt="0"/>
      <dgm:spPr/>
    </dgm:pt>
    <dgm:pt modelId="{DFF2538C-2DC8-164A-858C-8C05CCECE27E}" type="pres">
      <dgm:prSet presAssocID="{0C3B5EBF-5938-4948-9D75-C654FA049425}" presName="node" presStyleLbl="node1" presStyleIdx="10" presStyleCnt="18">
        <dgm:presLayoutVars>
          <dgm:bulletEnabled val="1"/>
        </dgm:presLayoutVars>
      </dgm:prSet>
      <dgm:spPr/>
    </dgm:pt>
    <dgm:pt modelId="{F03FFFC1-C7F9-3842-9C19-4EA42C4A0910}" type="pres">
      <dgm:prSet presAssocID="{99089D39-7C8C-6540-BDB4-9699084956F1}" presName="sibTrans" presStyleCnt="0"/>
      <dgm:spPr/>
    </dgm:pt>
    <dgm:pt modelId="{657FE9D2-FAB2-574B-9A53-08B6A9BE9695}" type="pres">
      <dgm:prSet presAssocID="{B6E7BB1D-4144-B24E-AB76-D65D3D58C1F1}" presName="node" presStyleLbl="node1" presStyleIdx="11" presStyleCnt="18">
        <dgm:presLayoutVars>
          <dgm:bulletEnabled val="1"/>
        </dgm:presLayoutVars>
      </dgm:prSet>
      <dgm:spPr/>
    </dgm:pt>
    <dgm:pt modelId="{0317EFC9-ED6C-7544-A166-634821B92B7F}" type="pres">
      <dgm:prSet presAssocID="{17DAF2D9-11F7-834E-8BEE-FC0A16E9F8C0}" presName="sibTrans" presStyleCnt="0"/>
      <dgm:spPr/>
    </dgm:pt>
    <dgm:pt modelId="{AA7C586F-3697-044F-8252-B079A13CD3CE}" type="pres">
      <dgm:prSet presAssocID="{CBA6B930-7772-3A47-AAEF-13BBDA89232B}" presName="node" presStyleLbl="node1" presStyleIdx="12" presStyleCnt="18">
        <dgm:presLayoutVars>
          <dgm:bulletEnabled val="1"/>
        </dgm:presLayoutVars>
      </dgm:prSet>
      <dgm:spPr/>
    </dgm:pt>
    <dgm:pt modelId="{B3C65690-E3BB-5045-8149-6EE0E8215B77}" type="pres">
      <dgm:prSet presAssocID="{4CF57677-8243-134E-BF64-FDB2B06A59E8}" presName="sibTrans" presStyleCnt="0"/>
      <dgm:spPr/>
    </dgm:pt>
    <dgm:pt modelId="{2A658BDF-5916-9F42-A458-B4BD9CFFC2BE}" type="pres">
      <dgm:prSet presAssocID="{5B0406AE-ED0B-8C4E-99B3-BF4CA0036C37}" presName="node" presStyleLbl="node1" presStyleIdx="13" presStyleCnt="18">
        <dgm:presLayoutVars>
          <dgm:bulletEnabled val="1"/>
        </dgm:presLayoutVars>
      </dgm:prSet>
      <dgm:spPr/>
    </dgm:pt>
    <dgm:pt modelId="{F808EE83-E149-6C44-BCA7-3CE94AB7C035}" type="pres">
      <dgm:prSet presAssocID="{1E6C095F-B9F7-984E-B11F-792C1FCD9715}" presName="sibTrans" presStyleCnt="0"/>
      <dgm:spPr/>
    </dgm:pt>
    <dgm:pt modelId="{586DE15D-3070-B14F-AE8B-4E2B89DBFE5F}" type="pres">
      <dgm:prSet presAssocID="{710BF00E-C8BB-0341-86F6-667E4AE5DF4C}" presName="node" presStyleLbl="node1" presStyleIdx="14" presStyleCnt="18">
        <dgm:presLayoutVars>
          <dgm:bulletEnabled val="1"/>
        </dgm:presLayoutVars>
      </dgm:prSet>
      <dgm:spPr/>
    </dgm:pt>
    <dgm:pt modelId="{93A1AD83-BD7C-8045-B752-2292D34D8473}" type="pres">
      <dgm:prSet presAssocID="{6DA9D7E8-33A1-B34C-B091-E81D64F6DDCB}" presName="sibTrans" presStyleCnt="0"/>
      <dgm:spPr/>
    </dgm:pt>
    <dgm:pt modelId="{00A48833-69F2-FA45-9E67-E4C4962BCE47}" type="pres">
      <dgm:prSet presAssocID="{BE3BB25B-F2EB-F34F-B73E-FFF5A7D6B1E9}" presName="node" presStyleLbl="node1" presStyleIdx="15" presStyleCnt="18">
        <dgm:presLayoutVars>
          <dgm:bulletEnabled val="1"/>
        </dgm:presLayoutVars>
      </dgm:prSet>
      <dgm:spPr/>
    </dgm:pt>
    <dgm:pt modelId="{8C8BE565-FC80-914F-93B7-619D1E76640B}" type="pres">
      <dgm:prSet presAssocID="{2314C708-CE69-7541-8673-6D0B766B1528}" presName="sibTrans" presStyleCnt="0"/>
      <dgm:spPr/>
    </dgm:pt>
    <dgm:pt modelId="{0CE0E257-A612-C640-A19A-70547CE7BA43}" type="pres">
      <dgm:prSet presAssocID="{F4D73EF1-097D-8D4D-849A-710D52CCAABD}" presName="node" presStyleLbl="node1" presStyleIdx="16" presStyleCnt="18">
        <dgm:presLayoutVars>
          <dgm:bulletEnabled val="1"/>
        </dgm:presLayoutVars>
      </dgm:prSet>
      <dgm:spPr/>
    </dgm:pt>
    <dgm:pt modelId="{8DF19113-1ECF-6B4D-8B37-495665DA9F90}" type="pres">
      <dgm:prSet presAssocID="{ED4F11D9-0668-CE43-A60D-6EA3D4E04DA8}" presName="sibTrans" presStyleCnt="0"/>
      <dgm:spPr/>
    </dgm:pt>
    <dgm:pt modelId="{7CD74C6F-69A1-2C4D-9ABC-44482E09688A}" type="pres">
      <dgm:prSet presAssocID="{B1F56343-B2A3-A645-AC17-FD5853225AD8}" presName="node" presStyleLbl="node1" presStyleIdx="17" presStyleCnt="18">
        <dgm:presLayoutVars>
          <dgm:bulletEnabled val="1"/>
        </dgm:presLayoutVars>
      </dgm:prSet>
      <dgm:spPr/>
    </dgm:pt>
  </dgm:ptLst>
  <dgm:cxnLst>
    <dgm:cxn modelId="{0936EC07-32B0-C944-AB6E-79726A4B865C}" srcId="{B14E6C45-E68A-6342-9033-4F56DE264B16}" destId="{CA1AC416-FF4D-A946-8405-317C064ECE26}" srcOrd="1" destOrd="0" parTransId="{887C0132-B137-8D4B-8140-D89B6C2747C7}" sibTransId="{118F57CB-C2FB-6A46-B2B9-042A9D0A7852}"/>
    <dgm:cxn modelId="{DA6BE209-CB6A-4B44-B3CF-FD15B7A690F9}" srcId="{B14E6C45-E68A-6342-9033-4F56DE264B16}" destId="{89FAAB35-4CF4-6B48-AB08-F5DCBDA07FC0}" srcOrd="2" destOrd="0" parTransId="{88E8EB3C-2792-5D42-A44C-7574A6DE18E4}" sibTransId="{905E0B6D-B593-C843-9B52-5C0413B1C02A}"/>
    <dgm:cxn modelId="{48FB600F-3B1B-514C-9F87-9CBB9D3EF0F7}" srcId="{B14E6C45-E68A-6342-9033-4F56DE264B16}" destId="{CBA6B930-7772-3A47-AAEF-13BBDA89232B}" srcOrd="12" destOrd="0" parTransId="{12642884-2B53-C040-9504-574A6440FBA5}" sibTransId="{4CF57677-8243-134E-BF64-FDB2B06A59E8}"/>
    <dgm:cxn modelId="{0D527311-08E2-AB4D-9E18-EE24564545B0}" type="presOf" srcId="{B1F56343-B2A3-A645-AC17-FD5853225AD8}" destId="{7CD74C6F-69A1-2C4D-9ABC-44482E09688A}" srcOrd="0" destOrd="0" presId="urn:microsoft.com/office/officeart/2005/8/layout/default"/>
    <dgm:cxn modelId="{E8DC841B-3CA0-4A4E-B205-4B7EA9D76818}" srcId="{B14E6C45-E68A-6342-9033-4F56DE264B16}" destId="{914B926F-64E9-794E-A03E-53208BD13F84}" srcOrd="3" destOrd="0" parTransId="{9EF3F691-B1EA-6749-812F-8075A930A54C}" sibTransId="{B5065B63-B289-564B-A5E8-425147E09956}"/>
    <dgm:cxn modelId="{B8D13C1D-F25E-844E-9581-81B81707E29D}" srcId="{B14E6C45-E68A-6342-9033-4F56DE264B16}" destId="{0C3B5EBF-5938-4948-9D75-C654FA049425}" srcOrd="10" destOrd="0" parTransId="{F117C0C7-0B6D-FE4E-A82D-D1022C3D5F4F}" sibTransId="{99089D39-7C8C-6540-BDB4-9699084956F1}"/>
    <dgm:cxn modelId="{AC0C0129-41CB-7E4A-A307-6C835ACF0F4A}" srcId="{B14E6C45-E68A-6342-9033-4F56DE264B16}" destId="{B1F56343-B2A3-A645-AC17-FD5853225AD8}" srcOrd="17" destOrd="0" parTransId="{C727AEAB-5D85-4049-A727-DA4DE0B5F7AC}" sibTransId="{61584379-67AD-2641-B7D8-9E1719472A9B}"/>
    <dgm:cxn modelId="{DC02562E-AEFC-254C-A6EF-F00A2E90D866}" srcId="{B14E6C45-E68A-6342-9033-4F56DE264B16}" destId="{B2938E71-4EA5-7C49-BA06-4FBA8DCFA642}" srcOrd="0" destOrd="0" parTransId="{75E35280-AA07-C346-A2DF-AAC5CD086CA8}" sibTransId="{2D9BE471-7F5C-A947-BD2A-B00D84C73A2C}"/>
    <dgm:cxn modelId="{68367B33-8B7B-274D-9259-F8096C140D5E}" srcId="{B14E6C45-E68A-6342-9033-4F56DE264B16}" destId="{710BF00E-C8BB-0341-86F6-667E4AE5DF4C}" srcOrd="14" destOrd="0" parTransId="{D6D1F60A-8BE0-3B4E-96A3-06DACAFAF316}" sibTransId="{6DA9D7E8-33A1-B34C-B091-E81D64F6DDCB}"/>
    <dgm:cxn modelId="{C0418933-3873-5D48-B436-3EBA5A8A4C74}" type="presOf" srcId="{0C3B5EBF-5938-4948-9D75-C654FA049425}" destId="{DFF2538C-2DC8-164A-858C-8C05CCECE27E}" srcOrd="0" destOrd="0" presId="urn:microsoft.com/office/officeart/2005/8/layout/default"/>
    <dgm:cxn modelId="{D471BC3A-1D98-D444-AB32-52FCB076D082}" srcId="{B14E6C45-E68A-6342-9033-4F56DE264B16}" destId="{9BFF5C4A-94BA-7C46-91E3-505D82E4A428}" srcOrd="7" destOrd="0" parTransId="{0F558DB8-FBCA-904F-8B83-6EDE6303F2B8}" sibTransId="{06E831B5-A122-8244-A99B-7C0E94416664}"/>
    <dgm:cxn modelId="{FB5FAC3C-9F54-E64E-A8A9-98412EE78963}" type="presOf" srcId="{710BF00E-C8BB-0341-86F6-667E4AE5DF4C}" destId="{586DE15D-3070-B14F-AE8B-4E2B89DBFE5F}" srcOrd="0" destOrd="0" presId="urn:microsoft.com/office/officeart/2005/8/layout/default"/>
    <dgm:cxn modelId="{A5ABCD3F-50E0-6945-8AA3-4B02912DD644}" type="presOf" srcId="{F4D73EF1-097D-8D4D-849A-710D52CCAABD}" destId="{0CE0E257-A612-C640-A19A-70547CE7BA43}" srcOrd="0" destOrd="0" presId="urn:microsoft.com/office/officeart/2005/8/layout/default"/>
    <dgm:cxn modelId="{E4683F4A-DD45-2748-8409-9B47E8E1B070}" srcId="{B14E6C45-E68A-6342-9033-4F56DE264B16}" destId="{BE3BB25B-F2EB-F34F-B73E-FFF5A7D6B1E9}" srcOrd="15" destOrd="0" parTransId="{0A6732DB-CB15-094A-B9D9-86D8800000A5}" sibTransId="{2314C708-CE69-7541-8673-6D0B766B1528}"/>
    <dgm:cxn modelId="{AFDEA24D-CAC8-1142-BE22-1427DF36C1BE}" type="presOf" srcId="{9BFF5C4A-94BA-7C46-91E3-505D82E4A428}" destId="{BA076513-2932-8143-AF67-B4D9CDC935B9}" srcOrd="0" destOrd="0" presId="urn:microsoft.com/office/officeart/2005/8/layout/default"/>
    <dgm:cxn modelId="{0AB01461-313C-2E46-9EF6-EA859A216CA4}" type="presOf" srcId="{4C43476E-AF72-3143-B10F-A082CCC42107}" destId="{17A32672-E8B6-DF4E-AFB5-0EE2C4611504}" srcOrd="0" destOrd="0" presId="urn:microsoft.com/office/officeart/2005/8/layout/default"/>
    <dgm:cxn modelId="{01ADDA61-F0BD-B84E-AF34-26212042AC5A}" srcId="{B14E6C45-E68A-6342-9033-4F56DE264B16}" destId="{741F5EBA-46B3-C747-95D1-C4A53F094B2D}" srcOrd="6" destOrd="0" parTransId="{4656006E-F612-5544-B3FC-6DCB426C8ADF}" sibTransId="{21B613AC-7119-694C-97D5-DBA8E3772B8C}"/>
    <dgm:cxn modelId="{BF97FD6A-A29F-2841-B4AB-1C4765E45164}" type="presOf" srcId="{CA1AC416-FF4D-A946-8405-317C064ECE26}" destId="{749F06B0-DB65-684E-A7FD-B0B6F692ACC1}" srcOrd="0" destOrd="0" presId="urn:microsoft.com/office/officeart/2005/8/layout/default"/>
    <dgm:cxn modelId="{6166906F-78F7-B14B-BDC6-767F710A2F07}" type="presOf" srcId="{55B75DB2-76D4-2640-AA30-1778310BE95D}" destId="{D0D5A8F2-5CE5-A346-BDBB-BF2DB2731707}" srcOrd="0" destOrd="0" presId="urn:microsoft.com/office/officeart/2005/8/layout/default"/>
    <dgm:cxn modelId="{2D3D5F75-75B6-B64F-A933-A5D32F753476}" srcId="{B14E6C45-E68A-6342-9033-4F56DE264B16}" destId="{55B75DB2-76D4-2640-AA30-1778310BE95D}" srcOrd="4" destOrd="0" parTransId="{3685D3B5-6FB1-234A-8C58-206E7BA4C53F}" sibTransId="{9E1174B3-D9A4-2444-895F-8313CAAA2855}"/>
    <dgm:cxn modelId="{FE638F78-B527-9440-B7B0-F101AD24E283}" type="presOf" srcId="{5B0406AE-ED0B-8C4E-99B3-BF4CA0036C37}" destId="{2A658BDF-5916-9F42-A458-B4BD9CFFC2BE}" srcOrd="0" destOrd="0" presId="urn:microsoft.com/office/officeart/2005/8/layout/default"/>
    <dgm:cxn modelId="{18B8D17A-B487-AB44-84CF-D1B8D028624F}" srcId="{B14E6C45-E68A-6342-9033-4F56DE264B16}" destId="{F4D73EF1-097D-8D4D-849A-710D52CCAABD}" srcOrd="16" destOrd="0" parTransId="{CB4C61B6-0CFC-0A4B-9961-96F506F9F5C8}" sibTransId="{ED4F11D9-0668-CE43-A60D-6EA3D4E04DA8}"/>
    <dgm:cxn modelId="{D4532385-D0F9-0347-B919-EDEB54BB055E}" type="presOf" srcId="{B2938E71-4EA5-7C49-BA06-4FBA8DCFA642}" destId="{B6983CB5-1A0A-7F4F-AE67-82839C7F68C6}" srcOrd="0" destOrd="0" presId="urn:microsoft.com/office/officeart/2005/8/layout/default"/>
    <dgm:cxn modelId="{0295848F-3329-C141-A1BC-7177392ABF19}" type="presOf" srcId="{B6E7BB1D-4144-B24E-AB76-D65D3D58C1F1}" destId="{657FE9D2-FAB2-574B-9A53-08B6A9BE9695}" srcOrd="0" destOrd="0" presId="urn:microsoft.com/office/officeart/2005/8/layout/default"/>
    <dgm:cxn modelId="{18A67893-0136-664B-8FCE-E4E66D9AF122}" type="presOf" srcId="{CBA6B930-7772-3A47-AAEF-13BBDA89232B}" destId="{AA7C586F-3697-044F-8252-B079A13CD3CE}" srcOrd="0" destOrd="0" presId="urn:microsoft.com/office/officeart/2005/8/layout/default"/>
    <dgm:cxn modelId="{037CFA93-3CFF-6549-B496-83A98D71BEB5}" type="presOf" srcId="{B14E6C45-E68A-6342-9033-4F56DE264B16}" destId="{ACFD8781-8962-954B-97D6-EB6F1340B93D}" srcOrd="0" destOrd="0" presId="urn:microsoft.com/office/officeart/2005/8/layout/default"/>
    <dgm:cxn modelId="{0027419B-4A4C-D847-A946-D76A2F523171}" type="presOf" srcId="{BE3BB25B-F2EB-F34F-B73E-FFF5A7D6B1E9}" destId="{00A48833-69F2-FA45-9E67-E4C4962BCE47}" srcOrd="0" destOrd="0" presId="urn:microsoft.com/office/officeart/2005/8/layout/default"/>
    <dgm:cxn modelId="{8BD061A2-D34A-554A-84C1-A2DB6F4CF825}" type="presOf" srcId="{89FAAB35-4CF4-6B48-AB08-F5DCBDA07FC0}" destId="{6D4A6530-C0EE-4F4D-B6E0-5C8DDE929102}" srcOrd="0" destOrd="0" presId="urn:microsoft.com/office/officeart/2005/8/layout/default"/>
    <dgm:cxn modelId="{42A03DA9-C3A5-7440-8794-2EBBDEF13DD2}" srcId="{B14E6C45-E68A-6342-9033-4F56DE264B16}" destId="{06D885E5-CF72-B847-A073-9F030AF2DDA5}" srcOrd="5" destOrd="0" parTransId="{5DE177BE-3007-474E-B1D1-16C3466322AA}" sibTransId="{17A5BD54-86BC-6B45-98C0-F168FCAC7322}"/>
    <dgm:cxn modelId="{869528B1-6AAE-D04D-A4FF-EC82EC94477B}" srcId="{B14E6C45-E68A-6342-9033-4F56DE264B16}" destId="{B32415E6-48BC-1946-89AE-BF6004A3DBE2}" srcOrd="8" destOrd="0" parTransId="{B4211ECB-E13F-C94E-9321-8BC77CB50A8E}" sibTransId="{81769D6A-83E0-CD49-8F09-5FDEE3163E7E}"/>
    <dgm:cxn modelId="{5F87AFC5-ECF3-4545-B101-516D65117460}" type="presOf" srcId="{06D885E5-CF72-B847-A073-9F030AF2DDA5}" destId="{974062B1-4ED6-3249-8C03-B9A472D73C27}" srcOrd="0" destOrd="0" presId="urn:microsoft.com/office/officeart/2005/8/layout/default"/>
    <dgm:cxn modelId="{6DBDF2D5-BAB6-DD4A-B154-22131A10BC27}" srcId="{B14E6C45-E68A-6342-9033-4F56DE264B16}" destId="{4C43476E-AF72-3143-B10F-A082CCC42107}" srcOrd="9" destOrd="0" parTransId="{7C9C698E-85D3-D148-9E0D-F205DCEE742D}" sibTransId="{3775155C-A8D8-DE4D-802A-3A123174828F}"/>
    <dgm:cxn modelId="{1CCD29D7-564D-204F-866B-A218E4A4E7B9}" type="presOf" srcId="{914B926F-64E9-794E-A03E-53208BD13F84}" destId="{4F3D1C0C-39F2-F24C-9620-EE4B673A4ED8}" srcOrd="0" destOrd="0" presId="urn:microsoft.com/office/officeart/2005/8/layout/default"/>
    <dgm:cxn modelId="{4834D0DF-74BA-9149-8E9C-706D31D1A18A}" type="presOf" srcId="{B32415E6-48BC-1946-89AE-BF6004A3DBE2}" destId="{663795E7-7490-9E47-992B-09D8E9C6E285}" srcOrd="0" destOrd="0" presId="urn:microsoft.com/office/officeart/2005/8/layout/default"/>
    <dgm:cxn modelId="{9DEE13E3-8CB6-BC45-8596-430C9B3701FF}" type="presOf" srcId="{741F5EBA-46B3-C747-95D1-C4A53F094B2D}" destId="{E6D73F75-2C81-7140-ADE9-81C31AE51DAB}" srcOrd="0" destOrd="0" presId="urn:microsoft.com/office/officeart/2005/8/layout/default"/>
    <dgm:cxn modelId="{D17D30E8-A1C3-E542-9CE4-3CD7F0B83BAC}" srcId="{B14E6C45-E68A-6342-9033-4F56DE264B16}" destId="{B6E7BB1D-4144-B24E-AB76-D65D3D58C1F1}" srcOrd="11" destOrd="0" parTransId="{5F086D93-7628-0649-97C1-A3FAC1A4E2A2}" sibTransId="{17DAF2D9-11F7-834E-8BEE-FC0A16E9F8C0}"/>
    <dgm:cxn modelId="{3620DDF1-5BA4-EE48-96BB-3A5F06B3026C}" srcId="{B14E6C45-E68A-6342-9033-4F56DE264B16}" destId="{5B0406AE-ED0B-8C4E-99B3-BF4CA0036C37}" srcOrd="13" destOrd="0" parTransId="{49726374-1BB9-0447-8740-BC0DC0B9B61F}" sibTransId="{1E6C095F-B9F7-984E-B11F-792C1FCD9715}"/>
    <dgm:cxn modelId="{86104F06-B9A3-2E4A-AE89-0837ED4BD33C}" type="presParOf" srcId="{ACFD8781-8962-954B-97D6-EB6F1340B93D}" destId="{B6983CB5-1A0A-7F4F-AE67-82839C7F68C6}" srcOrd="0" destOrd="0" presId="urn:microsoft.com/office/officeart/2005/8/layout/default"/>
    <dgm:cxn modelId="{9D2A1ABB-268E-D345-92D4-D9A7E3BE49CB}" type="presParOf" srcId="{ACFD8781-8962-954B-97D6-EB6F1340B93D}" destId="{84A221FC-E930-4F46-AF54-5F2894CFA6D0}" srcOrd="1" destOrd="0" presId="urn:microsoft.com/office/officeart/2005/8/layout/default"/>
    <dgm:cxn modelId="{FC3A2C33-3AA8-CF4E-AC36-9E1EE695E7A4}" type="presParOf" srcId="{ACFD8781-8962-954B-97D6-EB6F1340B93D}" destId="{749F06B0-DB65-684E-A7FD-B0B6F692ACC1}" srcOrd="2" destOrd="0" presId="urn:microsoft.com/office/officeart/2005/8/layout/default"/>
    <dgm:cxn modelId="{ADF0C132-7B86-DC4A-AE9F-B2411907B65E}" type="presParOf" srcId="{ACFD8781-8962-954B-97D6-EB6F1340B93D}" destId="{58549D40-FDC0-3F4D-A1A3-850AF5992CB5}" srcOrd="3" destOrd="0" presId="urn:microsoft.com/office/officeart/2005/8/layout/default"/>
    <dgm:cxn modelId="{53F817F2-FD56-C444-9EDF-50A3AC768602}" type="presParOf" srcId="{ACFD8781-8962-954B-97D6-EB6F1340B93D}" destId="{6D4A6530-C0EE-4F4D-B6E0-5C8DDE929102}" srcOrd="4" destOrd="0" presId="urn:microsoft.com/office/officeart/2005/8/layout/default"/>
    <dgm:cxn modelId="{53B4261D-05E8-184D-80D1-8B2540D71DD0}" type="presParOf" srcId="{ACFD8781-8962-954B-97D6-EB6F1340B93D}" destId="{9DB53A52-2DF0-1B4F-AB65-6F099ED5806A}" srcOrd="5" destOrd="0" presId="urn:microsoft.com/office/officeart/2005/8/layout/default"/>
    <dgm:cxn modelId="{FD38812C-D5FC-C84D-95FD-E0BBAB8A4E6F}" type="presParOf" srcId="{ACFD8781-8962-954B-97D6-EB6F1340B93D}" destId="{4F3D1C0C-39F2-F24C-9620-EE4B673A4ED8}" srcOrd="6" destOrd="0" presId="urn:microsoft.com/office/officeart/2005/8/layout/default"/>
    <dgm:cxn modelId="{8D95F7EF-51FD-4047-8807-551E1C5B121F}" type="presParOf" srcId="{ACFD8781-8962-954B-97D6-EB6F1340B93D}" destId="{A5CFD4EB-E0CC-2E44-8286-AFBAC2DC9129}" srcOrd="7" destOrd="0" presId="urn:microsoft.com/office/officeart/2005/8/layout/default"/>
    <dgm:cxn modelId="{2461F276-0C86-604E-A801-996D2D5888F9}" type="presParOf" srcId="{ACFD8781-8962-954B-97D6-EB6F1340B93D}" destId="{D0D5A8F2-5CE5-A346-BDBB-BF2DB2731707}" srcOrd="8" destOrd="0" presId="urn:microsoft.com/office/officeart/2005/8/layout/default"/>
    <dgm:cxn modelId="{E63712C6-3AF0-9B4D-9200-711B6163D435}" type="presParOf" srcId="{ACFD8781-8962-954B-97D6-EB6F1340B93D}" destId="{D509631F-049E-2B41-900A-1589B5B62B15}" srcOrd="9" destOrd="0" presId="urn:microsoft.com/office/officeart/2005/8/layout/default"/>
    <dgm:cxn modelId="{089BE61A-46BF-6F47-9E1B-93A240CAAB0B}" type="presParOf" srcId="{ACFD8781-8962-954B-97D6-EB6F1340B93D}" destId="{974062B1-4ED6-3249-8C03-B9A472D73C27}" srcOrd="10" destOrd="0" presId="urn:microsoft.com/office/officeart/2005/8/layout/default"/>
    <dgm:cxn modelId="{96CB73AD-BF8A-1944-87B0-EA43B51BF718}" type="presParOf" srcId="{ACFD8781-8962-954B-97D6-EB6F1340B93D}" destId="{DC5B4CCF-26EA-FD48-8E08-7317134B28F0}" srcOrd="11" destOrd="0" presId="urn:microsoft.com/office/officeart/2005/8/layout/default"/>
    <dgm:cxn modelId="{7C517D70-69D9-1F4C-8F17-F1A88408BF59}" type="presParOf" srcId="{ACFD8781-8962-954B-97D6-EB6F1340B93D}" destId="{E6D73F75-2C81-7140-ADE9-81C31AE51DAB}" srcOrd="12" destOrd="0" presId="urn:microsoft.com/office/officeart/2005/8/layout/default"/>
    <dgm:cxn modelId="{3A506D4C-3282-DB42-883C-46C65EBF5283}" type="presParOf" srcId="{ACFD8781-8962-954B-97D6-EB6F1340B93D}" destId="{A3DD0284-1BA2-F04D-BCA5-EDA8B5F69630}" srcOrd="13" destOrd="0" presId="urn:microsoft.com/office/officeart/2005/8/layout/default"/>
    <dgm:cxn modelId="{E29326BA-A2D9-F746-AEC0-EEFF74AD0D28}" type="presParOf" srcId="{ACFD8781-8962-954B-97D6-EB6F1340B93D}" destId="{BA076513-2932-8143-AF67-B4D9CDC935B9}" srcOrd="14" destOrd="0" presId="urn:microsoft.com/office/officeart/2005/8/layout/default"/>
    <dgm:cxn modelId="{D958FE58-10B6-2148-B002-0E4B056CED49}" type="presParOf" srcId="{ACFD8781-8962-954B-97D6-EB6F1340B93D}" destId="{5EB41FAC-AB00-4B49-A104-88FE640C17E7}" srcOrd="15" destOrd="0" presId="urn:microsoft.com/office/officeart/2005/8/layout/default"/>
    <dgm:cxn modelId="{C1BE2BA7-1D8C-7E4A-81C3-E892EAB5E6A5}" type="presParOf" srcId="{ACFD8781-8962-954B-97D6-EB6F1340B93D}" destId="{663795E7-7490-9E47-992B-09D8E9C6E285}" srcOrd="16" destOrd="0" presId="urn:microsoft.com/office/officeart/2005/8/layout/default"/>
    <dgm:cxn modelId="{FAD4F83D-B715-B74C-84BD-CABEA1C69C73}" type="presParOf" srcId="{ACFD8781-8962-954B-97D6-EB6F1340B93D}" destId="{141A6874-1C72-9546-A2CA-1DAE2FEC05C5}" srcOrd="17" destOrd="0" presId="urn:microsoft.com/office/officeart/2005/8/layout/default"/>
    <dgm:cxn modelId="{9C4BE6D3-B2AF-0046-9823-91D20B0E674A}" type="presParOf" srcId="{ACFD8781-8962-954B-97D6-EB6F1340B93D}" destId="{17A32672-E8B6-DF4E-AFB5-0EE2C4611504}" srcOrd="18" destOrd="0" presId="urn:microsoft.com/office/officeart/2005/8/layout/default"/>
    <dgm:cxn modelId="{1FF6E62C-AB3D-4143-8952-BE6F13FD06BA}" type="presParOf" srcId="{ACFD8781-8962-954B-97D6-EB6F1340B93D}" destId="{45340C64-8EEC-BE4C-A422-09D0A2EBE10D}" srcOrd="19" destOrd="0" presId="urn:microsoft.com/office/officeart/2005/8/layout/default"/>
    <dgm:cxn modelId="{F3092CDE-062B-9B4E-9053-CBB7AA1B29B0}" type="presParOf" srcId="{ACFD8781-8962-954B-97D6-EB6F1340B93D}" destId="{DFF2538C-2DC8-164A-858C-8C05CCECE27E}" srcOrd="20" destOrd="0" presId="urn:microsoft.com/office/officeart/2005/8/layout/default"/>
    <dgm:cxn modelId="{6658A358-42E6-A24B-85D3-719EF1B6A140}" type="presParOf" srcId="{ACFD8781-8962-954B-97D6-EB6F1340B93D}" destId="{F03FFFC1-C7F9-3842-9C19-4EA42C4A0910}" srcOrd="21" destOrd="0" presId="urn:microsoft.com/office/officeart/2005/8/layout/default"/>
    <dgm:cxn modelId="{D3E1C3BF-5EFD-A840-811E-2B3E472B5870}" type="presParOf" srcId="{ACFD8781-8962-954B-97D6-EB6F1340B93D}" destId="{657FE9D2-FAB2-574B-9A53-08B6A9BE9695}" srcOrd="22" destOrd="0" presId="urn:microsoft.com/office/officeart/2005/8/layout/default"/>
    <dgm:cxn modelId="{1900CB6D-C4E3-444C-845C-B936CCB0BAC3}" type="presParOf" srcId="{ACFD8781-8962-954B-97D6-EB6F1340B93D}" destId="{0317EFC9-ED6C-7544-A166-634821B92B7F}" srcOrd="23" destOrd="0" presId="urn:microsoft.com/office/officeart/2005/8/layout/default"/>
    <dgm:cxn modelId="{76E15715-FBF0-D34B-B348-6CCCEAE0F11A}" type="presParOf" srcId="{ACFD8781-8962-954B-97D6-EB6F1340B93D}" destId="{AA7C586F-3697-044F-8252-B079A13CD3CE}" srcOrd="24" destOrd="0" presId="urn:microsoft.com/office/officeart/2005/8/layout/default"/>
    <dgm:cxn modelId="{E28CAB02-AAA0-C343-8F77-84BAD4C5FEA1}" type="presParOf" srcId="{ACFD8781-8962-954B-97D6-EB6F1340B93D}" destId="{B3C65690-E3BB-5045-8149-6EE0E8215B77}" srcOrd="25" destOrd="0" presId="urn:microsoft.com/office/officeart/2005/8/layout/default"/>
    <dgm:cxn modelId="{C4103B45-DCF4-5849-A81F-F2086EE8CB9A}" type="presParOf" srcId="{ACFD8781-8962-954B-97D6-EB6F1340B93D}" destId="{2A658BDF-5916-9F42-A458-B4BD9CFFC2BE}" srcOrd="26" destOrd="0" presId="urn:microsoft.com/office/officeart/2005/8/layout/default"/>
    <dgm:cxn modelId="{528E630C-3722-7649-8951-58EFCC4721C7}" type="presParOf" srcId="{ACFD8781-8962-954B-97D6-EB6F1340B93D}" destId="{F808EE83-E149-6C44-BCA7-3CE94AB7C035}" srcOrd="27" destOrd="0" presId="urn:microsoft.com/office/officeart/2005/8/layout/default"/>
    <dgm:cxn modelId="{EE90D4F9-DF7B-0446-9D91-051ACDBEA83E}" type="presParOf" srcId="{ACFD8781-8962-954B-97D6-EB6F1340B93D}" destId="{586DE15D-3070-B14F-AE8B-4E2B89DBFE5F}" srcOrd="28" destOrd="0" presId="urn:microsoft.com/office/officeart/2005/8/layout/default"/>
    <dgm:cxn modelId="{9B888347-D5CD-0D4A-95A5-DD205E3E25BA}" type="presParOf" srcId="{ACFD8781-8962-954B-97D6-EB6F1340B93D}" destId="{93A1AD83-BD7C-8045-B752-2292D34D8473}" srcOrd="29" destOrd="0" presId="urn:microsoft.com/office/officeart/2005/8/layout/default"/>
    <dgm:cxn modelId="{CBB20BC4-893C-594C-827B-715A96D6D0EA}" type="presParOf" srcId="{ACFD8781-8962-954B-97D6-EB6F1340B93D}" destId="{00A48833-69F2-FA45-9E67-E4C4962BCE47}" srcOrd="30" destOrd="0" presId="urn:microsoft.com/office/officeart/2005/8/layout/default"/>
    <dgm:cxn modelId="{810C4B8D-7229-2047-B2D7-088002335F68}" type="presParOf" srcId="{ACFD8781-8962-954B-97D6-EB6F1340B93D}" destId="{8C8BE565-FC80-914F-93B7-619D1E76640B}" srcOrd="31" destOrd="0" presId="urn:microsoft.com/office/officeart/2005/8/layout/default"/>
    <dgm:cxn modelId="{691840E3-1761-D74D-9A14-673BA9E2BC96}" type="presParOf" srcId="{ACFD8781-8962-954B-97D6-EB6F1340B93D}" destId="{0CE0E257-A612-C640-A19A-70547CE7BA43}" srcOrd="32" destOrd="0" presId="urn:microsoft.com/office/officeart/2005/8/layout/default"/>
    <dgm:cxn modelId="{71419BB6-B800-F64A-8B90-F9937968F562}" type="presParOf" srcId="{ACFD8781-8962-954B-97D6-EB6F1340B93D}" destId="{8DF19113-1ECF-6B4D-8B37-495665DA9F90}" srcOrd="33" destOrd="0" presId="urn:microsoft.com/office/officeart/2005/8/layout/default"/>
    <dgm:cxn modelId="{2743932C-AEFD-084E-B980-0128B3403D91}" type="presParOf" srcId="{ACFD8781-8962-954B-97D6-EB6F1340B93D}" destId="{7CD74C6F-69A1-2C4D-9ABC-44482E09688A}" srcOrd="3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83CB5-1A0A-7F4F-AE67-82839C7F68C6}">
      <dsp:nvSpPr>
        <dsp:cNvPr id="0" name=""/>
        <dsp:cNvSpPr/>
      </dsp:nvSpPr>
      <dsp:spPr>
        <a:xfrm>
          <a:off x="1283" y="558279"/>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Soci</a:t>
          </a:r>
        </a:p>
      </dsp:txBody>
      <dsp:txXfrm>
        <a:off x="1283" y="558279"/>
        <a:ext cx="1617389" cy="970433"/>
      </dsp:txXfrm>
    </dsp:sp>
    <dsp:sp modelId="{749F06B0-DB65-684E-A7FD-B0B6F692ACC1}">
      <dsp:nvSpPr>
        <dsp:cNvPr id="0" name=""/>
        <dsp:cNvSpPr/>
      </dsp:nvSpPr>
      <dsp:spPr>
        <a:xfrm>
          <a:off x="1780412" y="558279"/>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Dipendenti e collaboratori</a:t>
          </a:r>
        </a:p>
      </dsp:txBody>
      <dsp:txXfrm>
        <a:off x="1780412" y="558279"/>
        <a:ext cx="1617389" cy="970433"/>
      </dsp:txXfrm>
    </dsp:sp>
    <dsp:sp modelId="{6D4A6530-C0EE-4F4D-B6E0-5C8DDE929102}">
      <dsp:nvSpPr>
        <dsp:cNvPr id="0" name=""/>
        <dsp:cNvSpPr/>
      </dsp:nvSpPr>
      <dsp:spPr>
        <a:xfrm>
          <a:off x="3559540" y="558279"/>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Utenti </a:t>
          </a:r>
        </a:p>
      </dsp:txBody>
      <dsp:txXfrm>
        <a:off x="3559540" y="558279"/>
        <a:ext cx="1617389" cy="970433"/>
      </dsp:txXfrm>
    </dsp:sp>
    <dsp:sp modelId="{4F3D1C0C-39F2-F24C-9620-EE4B673A4ED8}">
      <dsp:nvSpPr>
        <dsp:cNvPr id="0" name=""/>
        <dsp:cNvSpPr/>
      </dsp:nvSpPr>
      <dsp:spPr>
        <a:xfrm>
          <a:off x="5338669" y="558279"/>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Consulenti</a:t>
          </a:r>
        </a:p>
      </dsp:txBody>
      <dsp:txXfrm>
        <a:off x="5338669" y="558279"/>
        <a:ext cx="1617389" cy="970433"/>
      </dsp:txXfrm>
    </dsp:sp>
    <dsp:sp modelId="{D0D5A8F2-5CE5-A346-BDBB-BF2DB2731707}">
      <dsp:nvSpPr>
        <dsp:cNvPr id="0" name=""/>
        <dsp:cNvSpPr/>
      </dsp:nvSpPr>
      <dsp:spPr>
        <a:xfrm>
          <a:off x="7117798" y="558279"/>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Scuola</a:t>
          </a:r>
        </a:p>
      </dsp:txBody>
      <dsp:txXfrm>
        <a:off x="7117798" y="558279"/>
        <a:ext cx="1617389" cy="970433"/>
      </dsp:txXfrm>
    </dsp:sp>
    <dsp:sp modelId="{974062B1-4ED6-3249-8C03-B9A472D73C27}">
      <dsp:nvSpPr>
        <dsp:cNvPr id="0" name=""/>
        <dsp:cNvSpPr/>
      </dsp:nvSpPr>
      <dsp:spPr>
        <a:xfrm>
          <a:off x="8896926" y="558279"/>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Tribunale</a:t>
          </a:r>
        </a:p>
      </dsp:txBody>
      <dsp:txXfrm>
        <a:off x="8896926" y="558279"/>
        <a:ext cx="1617389" cy="970433"/>
      </dsp:txXfrm>
    </dsp:sp>
    <dsp:sp modelId="{E6D73F75-2C81-7140-ADE9-81C31AE51DAB}">
      <dsp:nvSpPr>
        <dsp:cNvPr id="0" name=""/>
        <dsp:cNvSpPr/>
      </dsp:nvSpPr>
      <dsp:spPr>
        <a:xfrm>
          <a:off x="1283" y="1690452"/>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Comuni</a:t>
          </a:r>
        </a:p>
      </dsp:txBody>
      <dsp:txXfrm>
        <a:off x="1283" y="1690452"/>
        <a:ext cx="1617389" cy="970433"/>
      </dsp:txXfrm>
    </dsp:sp>
    <dsp:sp modelId="{BA076513-2932-8143-AF67-B4D9CDC935B9}">
      <dsp:nvSpPr>
        <dsp:cNvPr id="0" name=""/>
        <dsp:cNvSpPr/>
      </dsp:nvSpPr>
      <dsp:spPr>
        <a:xfrm>
          <a:off x="1780412" y="1690452"/>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Istituzioni</a:t>
          </a:r>
        </a:p>
      </dsp:txBody>
      <dsp:txXfrm>
        <a:off x="1780412" y="1690452"/>
        <a:ext cx="1617389" cy="970433"/>
      </dsp:txXfrm>
    </dsp:sp>
    <dsp:sp modelId="{663795E7-7490-9E47-992B-09D8E9C6E285}">
      <dsp:nvSpPr>
        <dsp:cNvPr id="0" name=""/>
        <dsp:cNvSpPr/>
      </dsp:nvSpPr>
      <dsp:spPr>
        <a:xfrm>
          <a:off x="3559540" y="1690452"/>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Enti di formazione</a:t>
          </a:r>
        </a:p>
      </dsp:txBody>
      <dsp:txXfrm>
        <a:off x="3559540" y="1690452"/>
        <a:ext cx="1617389" cy="970433"/>
      </dsp:txXfrm>
    </dsp:sp>
    <dsp:sp modelId="{17A32672-E8B6-DF4E-AFB5-0EE2C4611504}">
      <dsp:nvSpPr>
        <dsp:cNvPr id="0" name=""/>
        <dsp:cNvSpPr/>
      </dsp:nvSpPr>
      <dsp:spPr>
        <a:xfrm>
          <a:off x="5338669" y="1690452"/>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Istituti Bancari e Assicurativi</a:t>
          </a:r>
        </a:p>
      </dsp:txBody>
      <dsp:txXfrm>
        <a:off x="5338669" y="1690452"/>
        <a:ext cx="1617389" cy="970433"/>
      </dsp:txXfrm>
    </dsp:sp>
    <dsp:sp modelId="{DFF2538C-2DC8-164A-858C-8C05CCECE27E}">
      <dsp:nvSpPr>
        <dsp:cNvPr id="0" name=""/>
        <dsp:cNvSpPr/>
      </dsp:nvSpPr>
      <dsp:spPr>
        <a:xfrm>
          <a:off x="7117798" y="1690452"/>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Fornitori / altre ditte</a:t>
          </a:r>
        </a:p>
      </dsp:txBody>
      <dsp:txXfrm>
        <a:off x="7117798" y="1690452"/>
        <a:ext cx="1617389" cy="970433"/>
      </dsp:txXfrm>
    </dsp:sp>
    <dsp:sp modelId="{657FE9D2-FAB2-574B-9A53-08B6A9BE9695}">
      <dsp:nvSpPr>
        <dsp:cNvPr id="0" name=""/>
        <dsp:cNvSpPr/>
      </dsp:nvSpPr>
      <dsp:spPr>
        <a:xfrm>
          <a:off x="8896926" y="1690452"/>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Aziende sanitarie</a:t>
          </a:r>
        </a:p>
      </dsp:txBody>
      <dsp:txXfrm>
        <a:off x="8896926" y="1690452"/>
        <a:ext cx="1617389" cy="970433"/>
      </dsp:txXfrm>
    </dsp:sp>
    <dsp:sp modelId="{AA7C586F-3697-044F-8252-B079A13CD3CE}">
      <dsp:nvSpPr>
        <dsp:cNvPr id="0" name=""/>
        <dsp:cNvSpPr/>
      </dsp:nvSpPr>
      <dsp:spPr>
        <a:xfrm>
          <a:off x="1283" y="2822624"/>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Società sportive</a:t>
          </a:r>
        </a:p>
      </dsp:txBody>
      <dsp:txXfrm>
        <a:off x="1283" y="2822624"/>
        <a:ext cx="1617389" cy="970433"/>
      </dsp:txXfrm>
    </dsp:sp>
    <dsp:sp modelId="{2A658BDF-5916-9F42-A458-B4BD9CFFC2BE}">
      <dsp:nvSpPr>
        <dsp:cNvPr id="0" name=""/>
        <dsp:cNvSpPr/>
      </dsp:nvSpPr>
      <dsp:spPr>
        <a:xfrm>
          <a:off x="1780412" y="2822624"/>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Università</a:t>
          </a:r>
        </a:p>
      </dsp:txBody>
      <dsp:txXfrm>
        <a:off x="1780412" y="2822624"/>
        <a:ext cx="1617389" cy="970433"/>
      </dsp:txXfrm>
    </dsp:sp>
    <dsp:sp modelId="{586DE15D-3070-B14F-AE8B-4E2B89DBFE5F}">
      <dsp:nvSpPr>
        <dsp:cNvPr id="0" name=""/>
        <dsp:cNvSpPr/>
      </dsp:nvSpPr>
      <dsp:spPr>
        <a:xfrm>
          <a:off x="3559540" y="2822624"/>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Associazioni/fondazioni</a:t>
          </a:r>
        </a:p>
      </dsp:txBody>
      <dsp:txXfrm>
        <a:off x="3559540" y="2822624"/>
        <a:ext cx="1617389" cy="970433"/>
      </dsp:txXfrm>
    </dsp:sp>
    <dsp:sp modelId="{00A48833-69F2-FA45-9E67-E4C4962BCE47}">
      <dsp:nvSpPr>
        <dsp:cNvPr id="0" name=""/>
        <dsp:cNvSpPr/>
      </dsp:nvSpPr>
      <dsp:spPr>
        <a:xfrm>
          <a:off x="5338669" y="2822624"/>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Volontari</a:t>
          </a:r>
        </a:p>
      </dsp:txBody>
      <dsp:txXfrm>
        <a:off x="5338669" y="2822624"/>
        <a:ext cx="1617389" cy="970433"/>
      </dsp:txXfrm>
    </dsp:sp>
    <dsp:sp modelId="{0CE0E257-A612-C640-A19A-70547CE7BA43}">
      <dsp:nvSpPr>
        <dsp:cNvPr id="0" name=""/>
        <dsp:cNvSpPr/>
      </dsp:nvSpPr>
      <dsp:spPr>
        <a:xfrm>
          <a:off x="7117798" y="2822624"/>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Consiglio direttivo</a:t>
          </a:r>
        </a:p>
      </dsp:txBody>
      <dsp:txXfrm>
        <a:off x="7117798" y="2822624"/>
        <a:ext cx="1617389" cy="970433"/>
      </dsp:txXfrm>
    </dsp:sp>
    <dsp:sp modelId="{7CD74C6F-69A1-2C4D-9ABC-44482E09688A}">
      <dsp:nvSpPr>
        <dsp:cNvPr id="0" name=""/>
        <dsp:cNvSpPr/>
      </dsp:nvSpPr>
      <dsp:spPr>
        <a:xfrm>
          <a:off x="8896926" y="2822624"/>
          <a:ext cx="1617389" cy="970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Fornitori</a:t>
          </a:r>
        </a:p>
      </dsp:txBody>
      <dsp:txXfrm>
        <a:off x="8896926" y="2822624"/>
        <a:ext cx="1617389" cy="9704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FBBAFB2D-68FC-2E41-B82C-C216A84F459C}"/>
              </a:ext>
            </a:extLst>
          </p:cNvPr>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66697193-C31D-B744-B939-6D7701892A28}"/>
              </a:ext>
            </a:extLst>
          </p:cNvPr>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2461B417-04A6-5743-B870-F6975C423928}" type="datetimeFigureOut">
              <a:rPr lang="it-IT" smtClean="0"/>
              <a:t>20/06/24</a:t>
            </a:fld>
            <a:endParaRPr lang="it-IT"/>
          </a:p>
        </p:txBody>
      </p:sp>
      <p:sp>
        <p:nvSpPr>
          <p:cNvPr id="4" name="Segnaposto piè di pagina 3">
            <a:extLst>
              <a:ext uri="{FF2B5EF4-FFF2-40B4-BE49-F238E27FC236}">
                <a16:creationId xmlns:a16="http://schemas.microsoft.com/office/drawing/2014/main" id="{48471735-144F-F44B-92E8-79F7E3E118BF}"/>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A5CA6704-8CC5-FC48-AD98-69D31BD8F360}"/>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6F4EB5C6-0FC0-2B41-AD81-9C7E3C20BB28}" type="slidenum">
              <a:rPr lang="it-IT" smtClean="0"/>
              <a:t>‹N›</a:t>
            </a:fld>
            <a:endParaRPr lang="it-IT"/>
          </a:p>
        </p:txBody>
      </p:sp>
    </p:spTree>
    <p:extLst>
      <p:ext uri="{BB962C8B-B14F-4D97-AF65-F5344CB8AC3E}">
        <p14:creationId xmlns:p14="http://schemas.microsoft.com/office/powerpoint/2010/main" val="1706276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2FEC3810-3F23-D14D-9489-149E6CD4C673}" type="datetimeFigureOut">
              <a:rPr lang="it-IT" smtClean="0"/>
              <a:t>20/06/24</a:t>
            </a:fld>
            <a:endParaRPr lang="it-IT"/>
          </a:p>
        </p:txBody>
      </p:sp>
      <p:sp>
        <p:nvSpPr>
          <p:cNvPr id="4" name="Segnaposto immagin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14400" y="3300412"/>
            <a:ext cx="7315200" cy="2700338"/>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9BED710-6C7D-A444-A807-25EE90DB86CE}" type="slidenum">
              <a:rPr lang="it-IT" smtClean="0"/>
              <a:t>‹N›</a:t>
            </a:fld>
            <a:endParaRPr lang="it-IT"/>
          </a:p>
        </p:txBody>
      </p:sp>
    </p:spTree>
    <p:extLst>
      <p:ext uri="{BB962C8B-B14F-4D97-AF65-F5344CB8AC3E}">
        <p14:creationId xmlns:p14="http://schemas.microsoft.com/office/powerpoint/2010/main" val="421211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CA8EF37-4D96-4DB8-98A4-FBBD0A70C540}" type="datetimeFigureOut">
              <a:rPr lang="it-IT" smtClean="0"/>
              <a:t>20/06/24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7C7E2F-FE06-403C-9515-CDA410A4E6F8}" type="slidenum">
              <a:rPr lang="it-IT" smtClean="0"/>
              <a:t>‹N›</a:t>
            </a:fld>
            <a:endParaRPr lang="it-IT"/>
          </a:p>
        </p:txBody>
      </p:sp>
    </p:spTree>
    <p:extLst>
      <p:ext uri="{BB962C8B-B14F-4D97-AF65-F5344CB8AC3E}">
        <p14:creationId xmlns:p14="http://schemas.microsoft.com/office/powerpoint/2010/main" val="594538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CA8EF37-4D96-4DB8-98A4-FBBD0A70C540}" type="datetimeFigureOut">
              <a:rPr lang="it-IT" smtClean="0"/>
              <a:t>20/06/24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7C7E2F-FE06-403C-9515-CDA410A4E6F8}" type="slidenum">
              <a:rPr lang="it-IT" smtClean="0"/>
              <a:t>‹N›</a:t>
            </a:fld>
            <a:endParaRPr lang="it-IT"/>
          </a:p>
        </p:txBody>
      </p:sp>
    </p:spTree>
    <p:extLst>
      <p:ext uri="{BB962C8B-B14F-4D97-AF65-F5344CB8AC3E}">
        <p14:creationId xmlns:p14="http://schemas.microsoft.com/office/powerpoint/2010/main" val="2671002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CA8EF37-4D96-4DB8-98A4-FBBD0A70C540}" type="datetimeFigureOut">
              <a:rPr lang="it-IT" smtClean="0"/>
              <a:t>20/06/24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7C7E2F-FE06-403C-9515-CDA410A4E6F8}" type="slidenum">
              <a:rPr lang="it-IT" smtClean="0"/>
              <a:t>‹N›</a:t>
            </a:fld>
            <a:endParaRPr lang="it-IT"/>
          </a:p>
        </p:txBody>
      </p:sp>
    </p:spTree>
    <p:extLst>
      <p:ext uri="{BB962C8B-B14F-4D97-AF65-F5344CB8AC3E}">
        <p14:creationId xmlns:p14="http://schemas.microsoft.com/office/powerpoint/2010/main" val="396812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CA8EF37-4D96-4DB8-98A4-FBBD0A70C540}" type="datetimeFigureOut">
              <a:rPr lang="it-IT" smtClean="0"/>
              <a:t>20/06/24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7C7E2F-FE06-403C-9515-CDA410A4E6F8}" type="slidenum">
              <a:rPr lang="it-IT" smtClean="0"/>
              <a:t>‹N›</a:t>
            </a:fld>
            <a:endParaRPr lang="it-IT"/>
          </a:p>
        </p:txBody>
      </p:sp>
    </p:spTree>
    <p:extLst>
      <p:ext uri="{BB962C8B-B14F-4D97-AF65-F5344CB8AC3E}">
        <p14:creationId xmlns:p14="http://schemas.microsoft.com/office/powerpoint/2010/main" val="3170086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2CA8EF37-4D96-4DB8-98A4-FBBD0A70C540}" type="datetimeFigureOut">
              <a:rPr lang="it-IT" smtClean="0"/>
              <a:t>20/06/24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7C7E2F-FE06-403C-9515-CDA410A4E6F8}" type="slidenum">
              <a:rPr lang="it-IT" smtClean="0"/>
              <a:t>‹N›</a:t>
            </a:fld>
            <a:endParaRPr lang="it-IT"/>
          </a:p>
        </p:txBody>
      </p:sp>
    </p:spTree>
    <p:extLst>
      <p:ext uri="{BB962C8B-B14F-4D97-AF65-F5344CB8AC3E}">
        <p14:creationId xmlns:p14="http://schemas.microsoft.com/office/powerpoint/2010/main" val="23681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CA8EF37-4D96-4DB8-98A4-FBBD0A70C540}" type="datetimeFigureOut">
              <a:rPr lang="it-IT" smtClean="0"/>
              <a:t>20/06/24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A7C7E2F-FE06-403C-9515-CDA410A4E6F8}" type="slidenum">
              <a:rPr lang="it-IT" smtClean="0"/>
              <a:t>‹N›</a:t>
            </a:fld>
            <a:endParaRPr lang="it-IT"/>
          </a:p>
        </p:txBody>
      </p:sp>
    </p:spTree>
    <p:extLst>
      <p:ext uri="{BB962C8B-B14F-4D97-AF65-F5344CB8AC3E}">
        <p14:creationId xmlns:p14="http://schemas.microsoft.com/office/powerpoint/2010/main" val="1129047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CA8EF37-4D96-4DB8-98A4-FBBD0A70C540}" type="datetimeFigureOut">
              <a:rPr lang="it-IT" smtClean="0"/>
              <a:t>20/06/24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A7C7E2F-FE06-403C-9515-CDA410A4E6F8}" type="slidenum">
              <a:rPr lang="it-IT" smtClean="0"/>
              <a:t>‹N›</a:t>
            </a:fld>
            <a:endParaRPr lang="it-IT"/>
          </a:p>
        </p:txBody>
      </p:sp>
    </p:spTree>
    <p:extLst>
      <p:ext uri="{BB962C8B-B14F-4D97-AF65-F5344CB8AC3E}">
        <p14:creationId xmlns:p14="http://schemas.microsoft.com/office/powerpoint/2010/main" val="77002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2CA8EF37-4D96-4DB8-98A4-FBBD0A70C540}" type="datetimeFigureOut">
              <a:rPr lang="it-IT" smtClean="0"/>
              <a:t>20/06/24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A7C7E2F-FE06-403C-9515-CDA410A4E6F8}" type="slidenum">
              <a:rPr lang="it-IT" smtClean="0"/>
              <a:t>‹N›</a:t>
            </a:fld>
            <a:endParaRPr lang="it-IT"/>
          </a:p>
        </p:txBody>
      </p:sp>
    </p:spTree>
    <p:extLst>
      <p:ext uri="{BB962C8B-B14F-4D97-AF65-F5344CB8AC3E}">
        <p14:creationId xmlns:p14="http://schemas.microsoft.com/office/powerpoint/2010/main" val="369513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CA8EF37-4D96-4DB8-98A4-FBBD0A70C540}" type="datetimeFigureOut">
              <a:rPr lang="it-IT" smtClean="0"/>
              <a:t>20/06/24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A7C7E2F-FE06-403C-9515-CDA410A4E6F8}" type="slidenum">
              <a:rPr lang="it-IT" smtClean="0"/>
              <a:t>‹N›</a:t>
            </a:fld>
            <a:endParaRPr lang="it-IT"/>
          </a:p>
        </p:txBody>
      </p:sp>
    </p:spTree>
    <p:extLst>
      <p:ext uri="{BB962C8B-B14F-4D97-AF65-F5344CB8AC3E}">
        <p14:creationId xmlns:p14="http://schemas.microsoft.com/office/powerpoint/2010/main" val="111462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2CA8EF37-4D96-4DB8-98A4-FBBD0A70C540}" type="datetimeFigureOut">
              <a:rPr lang="it-IT" smtClean="0"/>
              <a:t>20/06/24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A7C7E2F-FE06-403C-9515-CDA410A4E6F8}" type="slidenum">
              <a:rPr lang="it-IT" smtClean="0"/>
              <a:t>‹N›</a:t>
            </a:fld>
            <a:endParaRPr lang="it-IT"/>
          </a:p>
        </p:txBody>
      </p:sp>
    </p:spTree>
    <p:extLst>
      <p:ext uri="{BB962C8B-B14F-4D97-AF65-F5344CB8AC3E}">
        <p14:creationId xmlns:p14="http://schemas.microsoft.com/office/powerpoint/2010/main" val="181577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2CA8EF37-4D96-4DB8-98A4-FBBD0A70C540}" type="datetimeFigureOut">
              <a:rPr lang="it-IT" smtClean="0"/>
              <a:t>20/06/24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A7C7E2F-FE06-403C-9515-CDA410A4E6F8}" type="slidenum">
              <a:rPr lang="it-IT" smtClean="0"/>
              <a:t>‹N›</a:t>
            </a:fld>
            <a:endParaRPr lang="it-IT"/>
          </a:p>
        </p:txBody>
      </p:sp>
    </p:spTree>
    <p:extLst>
      <p:ext uri="{BB962C8B-B14F-4D97-AF65-F5344CB8AC3E}">
        <p14:creationId xmlns:p14="http://schemas.microsoft.com/office/powerpoint/2010/main" val="2079447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65000">
              <a:schemeClr val="accent4">
                <a:lumMod val="0"/>
                <a:lumOff val="100000"/>
              </a:schemeClr>
            </a:gs>
            <a:gs pos="99000">
              <a:srgbClr val="FFC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8EF37-4D96-4DB8-98A4-FBBD0A70C540}" type="datetimeFigureOut">
              <a:rPr lang="it-IT" smtClean="0"/>
              <a:t>20/06/24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7C7E2F-FE06-403C-9515-CDA410A4E6F8}" type="slidenum">
              <a:rPr lang="it-IT" smtClean="0"/>
              <a:t>‹N›</a:t>
            </a:fld>
            <a:endParaRPr lang="it-IT"/>
          </a:p>
        </p:txBody>
      </p:sp>
    </p:spTree>
    <p:extLst>
      <p:ext uri="{BB962C8B-B14F-4D97-AF65-F5344CB8AC3E}">
        <p14:creationId xmlns:p14="http://schemas.microsoft.com/office/powerpoint/2010/main" val="2858305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mailto:info@madredellapietaceleste.or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09762" y="3076909"/>
            <a:ext cx="9144000" cy="2136710"/>
          </a:xfrm>
        </p:spPr>
        <p:txBody>
          <a:bodyPr>
            <a:normAutofit fontScale="90000"/>
          </a:bodyPr>
          <a:lstStyle/>
          <a:p>
            <a:r>
              <a:rPr lang="it-IT" sz="8000" i="1" dirty="0">
                <a:solidFill>
                  <a:srgbClr val="0070C0"/>
                </a:solidFill>
                <a:latin typeface="Bauhaus 93" pitchFamily="82" charset="77"/>
              </a:rPr>
              <a:t>Bilancio Sociale</a:t>
            </a:r>
            <a:br>
              <a:rPr lang="it-IT" sz="8000" i="1" dirty="0">
                <a:solidFill>
                  <a:srgbClr val="0070C0"/>
                </a:solidFill>
                <a:latin typeface="Bauhaus 93" pitchFamily="82" charset="77"/>
              </a:rPr>
            </a:br>
            <a:r>
              <a:rPr lang="it-IT" sz="8000" i="1" dirty="0">
                <a:solidFill>
                  <a:srgbClr val="0070C0"/>
                </a:solidFill>
                <a:latin typeface="Bauhaus 93" pitchFamily="82" charset="77"/>
              </a:rPr>
              <a:t>2023</a:t>
            </a:r>
          </a:p>
        </p:txBody>
      </p:sp>
      <p:sp>
        <p:nvSpPr>
          <p:cNvPr id="3" name="Sottotitolo 2"/>
          <p:cNvSpPr>
            <a:spLocks noGrp="1"/>
          </p:cNvSpPr>
          <p:nvPr>
            <p:ph type="subTitle" idx="1"/>
          </p:nvPr>
        </p:nvSpPr>
        <p:spPr>
          <a:xfrm>
            <a:off x="1586386" y="607826"/>
            <a:ext cx="9762931" cy="1655762"/>
          </a:xfrm>
        </p:spPr>
        <p:txBody>
          <a:bodyPr/>
          <a:lstStyle/>
          <a:p>
            <a:r>
              <a:rPr lang="it-IT" sz="5000" b="1" i="1" dirty="0">
                <a:solidFill>
                  <a:srgbClr val="0070C0"/>
                </a:solidFill>
              </a:rPr>
              <a:t>Fondazione Casa di Accoglienza Madre della Pietà Celeste ONLUS</a:t>
            </a:r>
          </a:p>
          <a:p>
            <a:endParaRPr lang="it-IT" dirty="0"/>
          </a:p>
          <a:p>
            <a:endParaRPr lang="it-IT" dirty="0"/>
          </a:p>
        </p:txBody>
      </p:sp>
      <p:pic>
        <p:nvPicPr>
          <p:cNvPr id="1026" name="Immagin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964" y="801340"/>
            <a:ext cx="1175572" cy="113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254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07910" y="410547"/>
            <a:ext cx="4197175" cy="369332"/>
          </a:xfrm>
          <a:prstGeom prst="rect">
            <a:avLst/>
          </a:prstGeom>
          <a:noFill/>
        </p:spPr>
        <p:txBody>
          <a:bodyPr wrap="none" rtlCol="0">
            <a:spAutoFit/>
          </a:bodyPr>
          <a:lstStyle/>
          <a:p>
            <a:r>
              <a:rPr lang="it-IT" b="1" dirty="0"/>
              <a:t>Informazioni generali sulle Unità d’Offerta</a:t>
            </a:r>
            <a:endParaRPr lang="it-IT" dirty="0"/>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2776" y="779879"/>
            <a:ext cx="8293100" cy="5880100"/>
          </a:xfrm>
          <a:prstGeom prst="rect">
            <a:avLst/>
          </a:prstGeom>
        </p:spPr>
      </p:pic>
    </p:spTree>
    <p:extLst>
      <p:ext uri="{BB962C8B-B14F-4D97-AF65-F5344CB8AC3E}">
        <p14:creationId xmlns:p14="http://schemas.microsoft.com/office/powerpoint/2010/main" val="3531495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78397B-3C86-CDC2-54A8-C80649CF2940}"/>
              </a:ext>
            </a:extLst>
          </p:cNvPr>
          <p:cNvSpPr>
            <a:spLocks noGrp="1"/>
          </p:cNvSpPr>
          <p:nvPr>
            <p:ph type="title"/>
          </p:nvPr>
        </p:nvSpPr>
        <p:spPr/>
        <p:txBody>
          <a:bodyPr/>
          <a:lstStyle/>
          <a:p>
            <a:pPr algn="ctr"/>
            <a:r>
              <a:rPr lang="it-IT" b="1" dirty="0"/>
              <a:t>Stakeholders Fondazione Casa di accoglienza Madre della Pietà Celeste ETS</a:t>
            </a:r>
          </a:p>
        </p:txBody>
      </p:sp>
      <p:graphicFrame>
        <p:nvGraphicFramePr>
          <p:cNvPr id="11" name="Segnaposto contenuto 10">
            <a:extLst>
              <a:ext uri="{FF2B5EF4-FFF2-40B4-BE49-F238E27FC236}">
                <a16:creationId xmlns:a16="http://schemas.microsoft.com/office/drawing/2014/main" id="{4D94A344-E8F6-B896-62D8-6255A1CB2E9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3328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06136" y="1017929"/>
            <a:ext cx="8352264" cy="5493812"/>
          </a:xfrm>
          <a:prstGeom prst="rect">
            <a:avLst/>
          </a:prstGeom>
          <a:noFill/>
        </p:spPr>
        <p:txBody>
          <a:bodyPr wrap="square" rtlCol="0">
            <a:spAutoFit/>
          </a:bodyPr>
          <a:lstStyle/>
          <a:p>
            <a:r>
              <a:rPr lang="it-IT" sz="1600" b="1" dirty="0"/>
              <a:t>Struttura di Governo e Amministrazione</a:t>
            </a:r>
            <a:endParaRPr lang="it-IT" sz="1600" dirty="0"/>
          </a:p>
          <a:p>
            <a:r>
              <a:rPr lang="it-IT" sz="1600" dirty="0"/>
              <a:t> </a:t>
            </a:r>
          </a:p>
          <a:p>
            <a:r>
              <a:rPr lang="it-IT" sz="1600" dirty="0"/>
              <a:t>La Fondazione, a dicembre 2023, è composta da un numero di 49 soci che versano la quota di 50 euro annui. </a:t>
            </a:r>
          </a:p>
          <a:p>
            <a:r>
              <a:rPr lang="it-IT" sz="1600" dirty="0"/>
              <a:t> </a:t>
            </a:r>
          </a:p>
          <a:p>
            <a:r>
              <a:rPr lang="it-IT" sz="1600" dirty="0"/>
              <a:t>E’ amministrata da un Consiglio Direttivo, eletto ogni 3 esercizi i cui membri possono essere rieletti tra gli associati; il Consiglio Direttivo è composto da non meno di 3 persone fino a un massimo di 5, nello specifico:</a:t>
            </a:r>
          </a:p>
          <a:p>
            <a:pPr lvl="0"/>
            <a:r>
              <a:rPr lang="it-IT" sz="1600" dirty="0"/>
              <a:t>Presidente, Nadia </a:t>
            </a:r>
            <a:r>
              <a:rPr lang="it-IT" sz="1600" dirty="0" err="1"/>
              <a:t>Bregoli</a:t>
            </a:r>
            <a:r>
              <a:rPr lang="it-IT" sz="1600" dirty="0"/>
              <a:t> </a:t>
            </a:r>
          </a:p>
          <a:p>
            <a:pPr lvl="0"/>
            <a:r>
              <a:rPr lang="it-IT" sz="1600" dirty="0"/>
              <a:t>Vice Presidente, Angela Savina Scotti </a:t>
            </a:r>
          </a:p>
          <a:p>
            <a:pPr lvl="0"/>
            <a:r>
              <a:rPr lang="it-IT" sz="1600" dirty="0"/>
              <a:t>Consigliere, Marcello Raffaele Lia</a:t>
            </a:r>
          </a:p>
          <a:p>
            <a:pPr lvl="0"/>
            <a:r>
              <a:rPr lang="it-IT" sz="1600" dirty="0"/>
              <a:t>Consigliere - segretaria, Concetta Rita </a:t>
            </a:r>
            <a:r>
              <a:rPr lang="it-IT" sz="1600" dirty="0" err="1"/>
              <a:t>Furfaro</a:t>
            </a:r>
            <a:endParaRPr lang="it-IT" sz="1600" dirty="0"/>
          </a:p>
          <a:p>
            <a:pPr lvl="0"/>
            <a:r>
              <a:rPr lang="it-IT" sz="1600" dirty="0"/>
              <a:t>Consigliere, Rossana Geraci</a:t>
            </a:r>
          </a:p>
          <a:p>
            <a:endParaRPr lang="it-IT" sz="1600" dirty="0"/>
          </a:p>
          <a:p>
            <a:r>
              <a:rPr lang="it-IT" sz="1600" dirty="0"/>
              <a:t>Il consiglio Direttivo elegge tra i suoi componenti, con specifici ruoli, il Presidente, il Vice Presidente e la segretaria-consigliera.</a:t>
            </a:r>
          </a:p>
          <a:p>
            <a:r>
              <a:rPr lang="it-IT" sz="1600" dirty="0"/>
              <a:t>Il consiglio Direttivo si riunisce, una volta al mese circa, per supervisionare la gestione e economica, amministrativa ed operativa. I membri del Consiglio Direttivo svolgono le loro funzioni gratuitamente non a scopo di lucro. Il Presidente è protempore e Responsabile Legale dell’Associazione, al momento è anche dipendente, assunto con regolare CCNL, in qualità di impiegata con ruolo di responsabile di gestione delle strutture educative. </a:t>
            </a:r>
          </a:p>
          <a:p>
            <a:r>
              <a:rPr lang="it-IT" sz="1500" dirty="0"/>
              <a:t> </a:t>
            </a:r>
          </a:p>
        </p:txBody>
      </p:sp>
    </p:spTree>
    <p:extLst>
      <p:ext uri="{BB962C8B-B14F-4D97-AF65-F5344CB8AC3E}">
        <p14:creationId xmlns:p14="http://schemas.microsoft.com/office/powerpoint/2010/main" val="1027994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4013120553"/>
              </p:ext>
            </p:extLst>
          </p:nvPr>
        </p:nvGraphicFramePr>
        <p:xfrm>
          <a:off x="1965540" y="3124648"/>
          <a:ext cx="2781737" cy="322560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1171591016"/>
                    </a:ext>
                  </a:extLst>
                </a:gridCol>
                <a:gridCol w="749737">
                  <a:extLst>
                    <a:ext uri="{9D8B030D-6E8A-4147-A177-3AD203B41FA5}">
                      <a16:colId xmlns:a16="http://schemas.microsoft.com/office/drawing/2014/main" val="3309812997"/>
                    </a:ext>
                  </a:extLst>
                </a:gridCol>
              </a:tblGrid>
              <a:tr h="403200">
                <a:tc gridSpan="2">
                  <a:txBody>
                    <a:bodyPr/>
                    <a:lstStyle/>
                    <a:p>
                      <a:pPr algn="ctr"/>
                      <a:r>
                        <a:rPr lang="it-IT" b="1" dirty="0"/>
                        <a:t>SOCI</a:t>
                      </a:r>
                    </a:p>
                  </a:txBody>
                  <a:tcPr/>
                </a:tc>
                <a:tc hMerge="1">
                  <a:txBody>
                    <a:bodyPr/>
                    <a:lstStyle/>
                    <a:p>
                      <a:endParaRPr lang="it-IT"/>
                    </a:p>
                  </a:txBody>
                  <a:tcPr/>
                </a:tc>
                <a:extLst>
                  <a:ext uri="{0D108BD9-81ED-4DB2-BD59-A6C34878D82A}">
                    <a16:rowId xmlns:a16="http://schemas.microsoft.com/office/drawing/2014/main" val="2961169904"/>
                  </a:ext>
                </a:extLst>
              </a:tr>
              <a:tr h="403200">
                <a:tc>
                  <a:txBody>
                    <a:bodyPr/>
                    <a:lstStyle/>
                    <a:p>
                      <a:pPr algn="r"/>
                      <a:r>
                        <a:rPr lang="it-IT" sz="1600" dirty="0"/>
                        <a:t>Totale soci</a:t>
                      </a:r>
                    </a:p>
                  </a:txBody>
                  <a:tcPr/>
                </a:tc>
                <a:tc>
                  <a:txBody>
                    <a:bodyPr/>
                    <a:lstStyle/>
                    <a:p>
                      <a:r>
                        <a:rPr lang="it-IT" dirty="0"/>
                        <a:t>n. 49</a:t>
                      </a:r>
                    </a:p>
                  </a:txBody>
                  <a:tcPr/>
                </a:tc>
                <a:extLst>
                  <a:ext uri="{0D108BD9-81ED-4DB2-BD59-A6C34878D82A}">
                    <a16:rowId xmlns:a16="http://schemas.microsoft.com/office/drawing/2014/main" val="3069931285"/>
                  </a:ext>
                </a:extLst>
              </a:tr>
              <a:tr h="403200">
                <a:tc>
                  <a:txBody>
                    <a:bodyPr/>
                    <a:lstStyle/>
                    <a:p>
                      <a:endParaRPr lang="it-IT" b="1" dirty="0"/>
                    </a:p>
                  </a:txBody>
                  <a:tcPr/>
                </a:tc>
                <a:tc>
                  <a:txBody>
                    <a:bodyPr/>
                    <a:lstStyle/>
                    <a:p>
                      <a:endParaRPr lang="it-IT" dirty="0"/>
                    </a:p>
                  </a:txBody>
                  <a:tcPr/>
                </a:tc>
                <a:extLst>
                  <a:ext uri="{0D108BD9-81ED-4DB2-BD59-A6C34878D82A}">
                    <a16:rowId xmlns:a16="http://schemas.microsoft.com/office/drawing/2014/main" val="1599475083"/>
                  </a:ext>
                </a:extLst>
              </a:tr>
              <a:tr h="403200">
                <a:tc>
                  <a:txBody>
                    <a:bodyPr/>
                    <a:lstStyle/>
                    <a:p>
                      <a:pPr algn="r"/>
                      <a:r>
                        <a:rPr lang="it-IT" sz="1600" dirty="0"/>
                        <a:t>Soci maschi</a:t>
                      </a:r>
                    </a:p>
                  </a:txBody>
                  <a:tcPr/>
                </a:tc>
                <a:tc>
                  <a:txBody>
                    <a:bodyPr/>
                    <a:lstStyle/>
                    <a:p>
                      <a:r>
                        <a:rPr lang="it-IT" dirty="0"/>
                        <a:t> n. 16</a:t>
                      </a:r>
                    </a:p>
                  </a:txBody>
                  <a:tcPr/>
                </a:tc>
                <a:extLst>
                  <a:ext uri="{0D108BD9-81ED-4DB2-BD59-A6C34878D82A}">
                    <a16:rowId xmlns:a16="http://schemas.microsoft.com/office/drawing/2014/main" val="4098739844"/>
                  </a:ext>
                </a:extLst>
              </a:tr>
              <a:tr h="403200">
                <a:tc>
                  <a:txBody>
                    <a:bodyPr/>
                    <a:lstStyle/>
                    <a:p>
                      <a:pPr algn="r"/>
                      <a:r>
                        <a:rPr lang="it-IT" sz="1600" dirty="0"/>
                        <a:t>Soci femmine</a:t>
                      </a:r>
                    </a:p>
                  </a:txBody>
                  <a:tcPr/>
                </a:tc>
                <a:tc>
                  <a:txBody>
                    <a:bodyPr/>
                    <a:lstStyle/>
                    <a:p>
                      <a:r>
                        <a:rPr lang="it-IT" dirty="0"/>
                        <a:t>n. 33</a:t>
                      </a:r>
                    </a:p>
                  </a:txBody>
                  <a:tcPr/>
                </a:tc>
                <a:extLst>
                  <a:ext uri="{0D108BD9-81ED-4DB2-BD59-A6C34878D82A}">
                    <a16:rowId xmlns:a16="http://schemas.microsoft.com/office/drawing/2014/main" val="4001586131"/>
                  </a:ext>
                </a:extLst>
              </a:tr>
              <a:tr h="403200">
                <a:tc>
                  <a:txBody>
                    <a:bodyPr/>
                    <a:lstStyle/>
                    <a:p>
                      <a:pPr algn="r"/>
                      <a:endParaRPr lang="it-IT" sz="1600" dirty="0"/>
                    </a:p>
                  </a:txBody>
                  <a:tcPr/>
                </a:tc>
                <a:tc>
                  <a:txBody>
                    <a:bodyPr/>
                    <a:lstStyle/>
                    <a:p>
                      <a:endParaRPr lang="it-IT" dirty="0"/>
                    </a:p>
                  </a:txBody>
                  <a:tcPr/>
                </a:tc>
                <a:extLst>
                  <a:ext uri="{0D108BD9-81ED-4DB2-BD59-A6C34878D82A}">
                    <a16:rowId xmlns:a16="http://schemas.microsoft.com/office/drawing/2014/main" val="695926610"/>
                  </a:ext>
                </a:extLst>
              </a:tr>
              <a:tr h="403200">
                <a:tc>
                  <a:txBody>
                    <a:bodyPr/>
                    <a:lstStyle/>
                    <a:p>
                      <a:pPr algn="r"/>
                      <a:r>
                        <a:rPr lang="it-IT" sz="1600" dirty="0"/>
                        <a:t>Soci dipendenti</a:t>
                      </a:r>
                    </a:p>
                  </a:txBody>
                  <a:tcPr/>
                </a:tc>
                <a:tc>
                  <a:txBody>
                    <a:bodyPr/>
                    <a:lstStyle/>
                    <a:p>
                      <a:r>
                        <a:rPr lang="it-IT" dirty="0"/>
                        <a:t>n. 7</a:t>
                      </a:r>
                    </a:p>
                  </a:txBody>
                  <a:tcPr/>
                </a:tc>
                <a:extLst>
                  <a:ext uri="{0D108BD9-81ED-4DB2-BD59-A6C34878D82A}">
                    <a16:rowId xmlns:a16="http://schemas.microsoft.com/office/drawing/2014/main" val="1623884118"/>
                  </a:ext>
                </a:extLst>
              </a:tr>
              <a:tr h="403200">
                <a:tc>
                  <a:txBody>
                    <a:bodyPr/>
                    <a:lstStyle/>
                    <a:p>
                      <a:pPr algn="r"/>
                      <a:r>
                        <a:rPr lang="it-IT" sz="1600" dirty="0"/>
                        <a:t>Soci non dipendenti</a:t>
                      </a:r>
                    </a:p>
                  </a:txBody>
                  <a:tcPr/>
                </a:tc>
                <a:tc>
                  <a:txBody>
                    <a:bodyPr/>
                    <a:lstStyle/>
                    <a:p>
                      <a:r>
                        <a:rPr lang="it-IT" dirty="0"/>
                        <a:t>n. 42</a:t>
                      </a:r>
                    </a:p>
                  </a:txBody>
                  <a:tcPr/>
                </a:tc>
                <a:extLst>
                  <a:ext uri="{0D108BD9-81ED-4DB2-BD59-A6C34878D82A}">
                    <a16:rowId xmlns:a16="http://schemas.microsoft.com/office/drawing/2014/main" val="3519193576"/>
                  </a:ext>
                </a:extLst>
              </a:tr>
            </a:tbl>
          </a:graphicData>
        </a:graphic>
      </p:graphicFrame>
      <p:graphicFrame>
        <p:nvGraphicFramePr>
          <p:cNvPr id="7" name="Grafico 6"/>
          <p:cNvGraphicFramePr/>
          <p:nvPr>
            <p:extLst>
              <p:ext uri="{D42A27DB-BD31-4B8C-83A1-F6EECF244321}">
                <p14:modId xmlns:p14="http://schemas.microsoft.com/office/powerpoint/2010/main" val="4090505652"/>
              </p:ext>
            </p:extLst>
          </p:nvPr>
        </p:nvGraphicFramePr>
        <p:xfrm>
          <a:off x="6542795" y="4224518"/>
          <a:ext cx="1314450" cy="936211"/>
        </p:xfrm>
        <a:graphic>
          <a:graphicData uri="http://schemas.openxmlformats.org/drawingml/2006/chart">
            <c:chart xmlns:c="http://schemas.openxmlformats.org/drawingml/2006/chart" xmlns:r="http://schemas.openxmlformats.org/officeDocument/2006/relationships" r:id="rId2"/>
          </a:graphicData>
        </a:graphic>
      </p:graphicFrame>
      <p:sp>
        <p:nvSpPr>
          <p:cNvPr id="2" name="CasellaDiTesto 1">
            <a:extLst>
              <a:ext uri="{FF2B5EF4-FFF2-40B4-BE49-F238E27FC236}">
                <a16:creationId xmlns:a16="http://schemas.microsoft.com/office/drawing/2014/main" id="{96DC7976-B6CE-C24B-8779-4CDE47119C37}"/>
              </a:ext>
            </a:extLst>
          </p:cNvPr>
          <p:cNvSpPr txBox="1"/>
          <p:nvPr/>
        </p:nvSpPr>
        <p:spPr>
          <a:xfrm>
            <a:off x="805381" y="170428"/>
            <a:ext cx="9879106" cy="2631490"/>
          </a:xfrm>
          <a:prstGeom prst="rect">
            <a:avLst/>
          </a:prstGeom>
          <a:noFill/>
        </p:spPr>
        <p:txBody>
          <a:bodyPr wrap="square" rtlCol="0">
            <a:spAutoFit/>
          </a:bodyPr>
          <a:lstStyle/>
          <a:p>
            <a:r>
              <a:rPr lang="it-IT" dirty="0"/>
              <a:t>L’Assembla dei soci si riunisce almeno una volta all’anno, in via ordinaria,  per l’approvazione del bilancio d’esercizio, e ogni qualvolta si renda necessario per le esigenze dell’Associazione. </a:t>
            </a:r>
          </a:p>
          <a:p>
            <a:endParaRPr lang="it-IT" sz="1050" dirty="0"/>
          </a:p>
          <a:p>
            <a:r>
              <a:rPr lang="it-IT" dirty="0"/>
              <a:t>All’interno dell’Associazione vi sono poi lavoratori soci e lavoratori non soci. </a:t>
            </a:r>
          </a:p>
          <a:p>
            <a:r>
              <a:rPr lang="it-IT" sz="1050" dirty="0"/>
              <a:t> </a:t>
            </a:r>
          </a:p>
          <a:p>
            <a:r>
              <a:rPr lang="it-IT" dirty="0"/>
              <a:t>Tutti i soci hanno il diritto di:</a:t>
            </a:r>
          </a:p>
          <a:p>
            <a:pPr lvl="0"/>
            <a:r>
              <a:rPr lang="it-IT" dirty="0"/>
              <a:t>Essere informati sulla attività iniziative dell’Associazione</a:t>
            </a:r>
          </a:p>
          <a:p>
            <a:pPr lvl="0"/>
            <a:r>
              <a:rPr lang="it-IT" dirty="0"/>
              <a:t>Partecipare a tutte le attività promosse dall’Associazione</a:t>
            </a:r>
          </a:p>
          <a:p>
            <a:pPr lvl="0"/>
            <a:r>
              <a:rPr lang="it-IT" dirty="0"/>
              <a:t>Partecipare alla vita associativa esprimendo il proprio voto nelle sedi deputate anche per l’approvazione e modificazioni dello Statuto e di eventuali regolamenti</a:t>
            </a:r>
          </a:p>
        </p:txBody>
      </p:sp>
      <p:graphicFrame>
        <p:nvGraphicFramePr>
          <p:cNvPr id="3" name="Grafico 2">
            <a:extLst>
              <a:ext uri="{FF2B5EF4-FFF2-40B4-BE49-F238E27FC236}">
                <a16:creationId xmlns:a16="http://schemas.microsoft.com/office/drawing/2014/main" id="{186E89CE-2728-096C-62B0-938EAB31F9C5}"/>
              </a:ext>
            </a:extLst>
          </p:cNvPr>
          <p:cNvGraphicFramePr/>
          <p:nvPr>
            <p:extLst>
              <p:ext uri="{D42A27DB-BD31-4B8C-83A1-F6EECF244321}">
                <p14:modId xmlns:p14="http://schemas.microsoft.com/office/powerpoint/2010/main" val="4225983561"/>
              </p:ext>
            </p:extLst>
          </p:nvPr>
        </p:nvGraphicFramePr>
        <p:xfrm>
          <a:off x="5112912" y="2801918"/>
          <a:ext cx="5047087" cy="36890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1468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403649-50A2-FF75-B60D-7F2B4EA1A048}"/>
              </a:ext>
            </a:extLst>
          </p:cNvPr>
          <p:cNvSpPr>
            <a:spLocks noGrp="1"/>
          </p:cNvSpPr>
          <p:nvPr>
            <p:ph type="title"/>
          </p:nvPr>
        </p:nvSpPr>
        <p:spPr>
          <a:xfrm>
            <a:off x="838200" y="365125"/>
            <a:ext cx="10515600" cy="839731"/>
          </a:xfrm>
        </p:spPr>
        <p:txBody>
          <a:bodyPr/>
          <a:lstStyle/>
          <a:p>
            <a:r>
              <a:rPr lang="it-IT" dirty="0"/>
              <a:t>Assemblea straordinaria 20 settembre 2023</a:t>
            </a:r>
          </a:p>
        </p:txBody>
      </p:sp>
      <p:sp>
        <p:nvSpPr>
          <p:cNvPr id="3" name="Segnaposto contenuto 2">
            <a:extLst>
              <a:ext uri="{FF2B5EF4-FFF2-40B4-BE49-F238E27FC236}">
                <a16:creationId xmlns:a16="http://schemas.microsoft.com/office/drawing/2014/main" id="{9D8EF2E0-57D1-7C36-8297-75D506B696AF}"/>
              </a:ext>
            </a:extLst>
          </p:cNvPr>
          <p:cNvSpPr>
            <a:spLocks noGrp="1"/>
          </p:cNvSpPr>
          <p:nvPr>
            <p:ph idx="1"/>
          </p:nvPr>
        </p:nvSpPr>
        <p:spPr>
          <a:xfrm>
            <a:off x="838200" y="1204855"/>
            <a:ext cx="10515600" cy="4972107"/>
          </a:xfrm>
        </p:spPr>
        <p:txBody>
          <a:bodyPr>
            <a:normAutofit/>
          </a:bodyPr>
          <a:lstStyle/>
          <a:p>
            <a:pPr marL="0" indent="0">
              <a:buNone/>
            </a:pPr>
            <a:r>
              <a:rPr lang="it-IT" sz="1900" dirty="0">
                <a:latin typeface="Times New Roman" panose="02020603050405020304" pitchFamily="18" charset="0"/>
                <a:cs typeface="Times New Roman" panose="02020603050405020304" pitchFamily="18" charset="0"/>
              </a:rPr>
              <a:t>Trasmigrazione da Associazione a Fondazione Madre della Pietà Celeste</a:t>
            </a:r>
          </a:p>
          <a:p>
            <a:pPr marL="0" indent="0">
              <a:buNone/>
            </a:pPr>
            <a:endParaRPr lang="it-IT" sz="1900" dirty="0">
              <a:latin typeface="Times New Roman" panose="02020603050405020304" pitchFamily="18" charset="0"/>
              <a:cs typeface="Times New Roman" panose="02020603050405020304" pitchFamily="18" charset="0"/>
            </a:endParaRPr>
          </a:p>
          <a:p>
            <a:pPr marL="0" indent="0">
              <a:buNone/>
            </a:pPr>
            <a:r>
              <a:rPr lang="it-IT" sz="1900" dirty="0">
                <a:latin typeface="Times New Roman" panose="02020603050405020304" pitchFamily="18" charset="0"/>
                <a:cs typeface="Times New Roman" panose="02020603050405020304" pitchFamily="18" charset="0"/>
              </a:rPr>
              <a:t>In data 20 settembre 2023 i soci dell’Associazioni si sono riuniti con il seguente ordine del giorno e relativa approvazione:</a:t>
            </a:r>
          </a:p>
          <a:p>
            <a:pPr marL="0" indent="0">
              <a:buNone/>
            </a:pPr>
            <a:r>
              <a:rPr lang="it-IT" sz="1900" dirty="0">
                <a:latin typeface="Times New Roman" panose="02020603050405020304" pitchFamily="18" charset="0"/>
                <a:cs typeface="Times New Roman" panose="02020603050405020304" pitchFamily="18" charset="0"/>
              </a:rPr>
              <a:t>1) approvazione del bilancio d’esercizio infrannuale aggiornato al 30 giugno 2023</a:t>
            </a:r>
          </a:p>
          <a:p>
            <a:pPr marL="0" indent="0">
              <a:buNone/>
            </a:pPr>
            <a:r>
              <a:rPr lang="it-IT" sz="1900" dirty="0">
                <a:latin typeface="Times New Roman" panose="02020603050405020304" pitchFamily="18" charset="0"/>
                <a:cs typeface="Times New Roman" panose="02020603050405020304" pitchFamily="18" charset="0"/>
              </a:rPr>
              <a:t>2) Proposta di trasformazione da Associazione riconosciuta in Fondazione ETS ai sensi dell’art. 42 bis del Codice Civile</a:t>
            </a:r>
          </a:p>
          <a:p>
            <a:pPr marL="0" indent="0">
              <a:buNone/>
            </a:pPr>
            <a:r>
              <a:rPr lang="it-IT" sz="1900" dirty="0">
                <a:latin typeface="Times New Roman" panose="02020603050405020304" pitchFamily="18" charset="0"/>
                <a:cs typeface="Times New Roman" panose="02020603050405020304" pitchFamily="18" charset="0"/>
              </a:rPr>
              <a:t>3) Adozione di uno Statuto idoneo alla Fondazione ETS</a:t>
            </a:r>
          </a:p>
          <a:p>
            <a:pPr marL="0" indent="0">
              <a:buNone/>
            </a:pPr>
            <a:r>
              <a:rPr lang="it-IT" sz="1900" dirty="0">
                <a:latin typeface="Times New Roman" panose="02020603050405020304" pitchFamily="18" charset="0"/>
                <a:cs typeface="Times New Roman" panose="02020603050405020304" pitchFamily="18" charset="0"/>
              </a:rPr>
              <a:t>4) Conferma dell’organo di amministrazione attuale e nomina di un organo di controllo monocratico con funzioni di revisione legale dei conti</a:t>
            </a:r>
          </a:p>
          <a:p>
            <a:pPr marL="0" indent="0">
              <a:buNone/>
            </a:pPr>
            <a:r>
              <a:rPr lang="it-IT" sz="1900" dirty="0">
                <a:latin typeface="Times New Roman" panose="02020603050405020304" pitchFamily="18" charset="0"/>
                <a:cs typeface="Times New Roman" panose="02020603050405020304" pitchFamily="18" charset="0"/>
              </a:rPr>
              <a:t>5)Assunzione della qualifica di ETS mediante iscrizione a RUNTS nella sezione «altri enti del terzo settore»</a:t>
            </a:r>
          </a:p>
          <a:p>
            <a:pPr marL="0" indent="0">
              <a:buNone/>
            </a:pPr>
            <a:r>
              <a:rPr lang="it-IT" sz="1900" dirty="0">
                <a:latin typeface="Times New Roman" panose="02020603050405020304" pitchFamily="18" charset="0"/>
                <a:cs typeface="Times New Roman" panose="02020603050405020304" pitchFamily="18" charset="0"/>
              </a:rPr>
              <a:t>6) Deliberazioni inerenti e conseguenti</a:t>
            </a:r>
          </a:p>
          <a:p>
            <a:pPr marL="0" indent="0">
              <a:buNone/>
            </a:pPr>
            <a:endParaRPr lang="it-IT" dirty="0"/>
          </a:p>
        </p:txBody>
      </p:sp>
    </p:spTree>
    <p:extLst>
      <p:ext uri="{BB962C8B-B14F-4D97-AF65-F5344CB8AC3E}">
        <p14:creationId xmlns:p14="http://schemas.microsoft.com/office/powerpoint/2010/main" val="2592910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C812CE9-974E-CC40-85C8-D3A34F1508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776" y="349623"/>
            <a:ext cx="10285079" cy="6293224"/>
          </a:xfrm>
          <a:prstGeom prst="rect">
            <a:avLst/>
          </a:prstGeom>
        </p:spPr>
      </p:pic>
    </p:spTree>
    <p:extLst>
      <p:ext uri="{BB962C8B-B14F-4D97-AF65-F5344CB8AC3E}">
        <p14:creationId xmlns:p14="http://schemas.microsoft.com/office/powerpoint/2010/main" val="4157879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29161" y="1035698"/>
            <a:ext cx="8530683" cy="3693319"/>
          </a:xfrm>
          <a:prstGeom prst="rect">
            <a:avLst/>
          </a:prstGeom>
          <a:noFill/>
        </p:spPr>
        <p:txBody>
          <a:bodyPr wrap="square" rtlCol="0">
            <a:spAutoFit/>
          </a:bodyPr>
          <a:lstStyle/>
          <a:p>
            <a:r>
              <a:rPr lang="it-IT" b="1" dirty="0"/>
              <a:t>Staff e Organigramma</a:t>
            </a:r>
          </a:p>
          <a:p>
            <a:endParaRPr lang="it-IT" dirty="0"/>
          </a:p>
          <a:p>
            <a:pPr algn="just"/>
            <a:r>
              <a:rPr lang="it-IT" dirty="0"/>
              <a:t>Ogni Comunità Educativa ha un’équipe composta dalla Responsabile, un Coordinatore, educatori qualificati, collaboratori OSS, supervisore, psicologi/psicoterapeuti. All’interno delle strutture sono presenti anche: personale addetto alle pulizie, volontari formati. </a:t>
            </a:r>
          </a:p>
          <a:p>
            <a:pPr algn="just"/>
            <a:endParaRPr lang="it-IT" dirty="0"/>
          </a:p>
          <a:p>
            <a:pPr algn="just"/>
            <a:r>
              <a:rPr lang="it-IT" dirty="0"/>
              <a:t> Gli operatori si alternano in turni diurni e notturni, garantendo flessibilità di orari, concordati in équipe in base a specifiche esigenze del momento e mantenendo una turnazione stabile nel tempo.  Gli operatori durante le ore diurne devono garantire il rapporto 1:5 con gli utenti sulla base dei requisiti minimi d’esercizio richiesti dall’ATS.</a:t>
            </a:r>
          </a:p>
          <a:p>
            <a:pPr algn="just"/>
            <a:endParaRPr lang="it-IT" dirty="0"/>
          </a:p>
          <a:p>
            <a:pPr algn="just"/>
            <a:r>
              <a:rPr lang="it-IT" dirty="0"/>
              <a:t>Il C.C.N.L. applicato per i dipendenti dell'Associazione è Servizi Assistenziali UNEBA. </a:t>
            </a:r>
          </a:p>
          <a:p>
            <a:endParaRPr lang="it-IT" dirty="0"/>
          </a:p>
        </p:txBody>
      </p:sp>
    </p:spTree>
    <p:extLst>
      <p:ext uri="{BB962C8B-B14F-4D97-AF65-F5344CB8AC3E}">
        <p14:creationId xmlns:p14="http://schemas.microsoft.com/office/powerpoint/2010/main" val="418051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88577452"/>
              </p:ext>
            </p:extLst>
          </p:nvPr>
        </p:nvGraphicFramePr>
        <p:xfrm>
          <a:off x="3717949" y="1255660"/>
          <a:ext cx="4099528" cy="4023360"/>
        </p:xfrm>
        <a:graphic>
          <a:graphicData uri="http://schemas.openxmlformats.org/drawingml/2006/table">
            <a:tbl>
              <a:tblPr firstRow="1" bandRow="1">
                <a:tableStyleId>{5940675A-B579-460E-94D1-54222C63F5DA}</a:tableStyleId>
              </a:tblPr>
              <a:tblGrid>
                <a:gridCol w="3238248">
                  <a:extLst>
                    <a:ext uri="{9D8B030D-6E8A-4147-A177-3AD203B41FA5}">
                      <a16:colId xmlns:a16="http://schemas.microsoft.com/office/drawing/2014/main" val="1171591016"/>
                    </a:ext>
                  </a:extLst>
                </a:gridCol>
                <a:gridCol w="861280">
                  <a:extLst>
                    <a:ext uri="{9D8B030D-6E8A-4147-A177-3AD203B41FA5}">
                      <a16:colId xmlns:a16="http://schemas.microsoft.com/office/drawing/2014/main" val="3309812997"/>
                    </a:ext>
                  </a:extLst>
                </a:gridCol>
              </a:tblGrid>
              <a:tr h="363538">
                <a:tc gridSpan="2">
                  <a:txBody>
                    <a:bodyPr/>
                    <a:lstStyle/>
                    <a:p>
                      <a:r>
                        <a:rPr lang="it-IT" b="1" dirty="0"/>
                        <a:t>DIPENDENTI</a:t>
                      </a:r>
                    </a:p>
                  </a:txBody>
                  <a:tcPr/>
                </a:tc>
                <a:tc hMerge="1">
                  <a:txBody>
                    <a:bodyPr/>
                    <a:lstStyle/>
                    <a:p>
                      <a:endParaRPr lang="it-IT" b="1" dirty="0"/>
                    </a:p>
                  </a:txBody>
                  <a:tcPr/>
                </a:tc>
                <a:extLst>
                  <a:ext uri="{0D108BD9-81ED-4DB2-BD59-A6C34878D82A}">
                    <a16:rowId xmlns:a16="http://schemas.microsoft.com/office/drawing/2014/main" val="2961169904"/>
                  </a:ext>
                </a:extLst>
              </a:tr>
              <a:tr h="363538">
                <a:tc>
                  <a:txBody>
                    <a:bodyPr/>
                    <a:lstStyle/>
                    <a:p>
                      <a:pPr algn="r"/>
                      <a:r>
                        <a:rPr lang="it-IT" sz="1600" dirty="0"/>
                        <a:t>Totale dipendenti</a:t>
                      </a:r>
                    </a:p>
                  </a:txBody>
                  <a:tcPr/>
                </a:tc>
                <a:tc>
                  <a:txBody>
                    <a:bodyPr/>
                    <a:lstStyle/>
                    <a:p>
                      <a:r>
                        <a:rPr lang="it-IT" dirty="0"/>
                        <a:t>35</a:t>
                      </a:r>
                    </a:p>
                  </a:txBody>
                  <a:tcPr/>
                </a:tc>
                <a:extLst>
                  <a:ext uri="{0D108BD9-81ED-4DB2-BD59-A6C34878D82A}">
                    <a16:rowId xmlns:a16="http://schemas.microsoft.com/office/drawing/2014/main" val="3069931285"/>
                  </a:ext>
                </a:extLst>
              </a:tr>
              <a:tr h="363538">
                <a:tc>
                  <a:txBody>
                    <a:bodyPr/>
                    <a:lstStyle/>
                    <a:p>
                      <a:endParaRPr lang="it-IT" b="1" dirty="0"/>
                    </a:p>
                  </a:txBody>
                  <a:tcPr/>
                </a:tc>
                <a:tc>
                  <a:txBody>
                    <a:bodyPr/>
                    <a:lstStyle/>
                    <a:p>
                      <a:endParaRPr lang="it-IT" dirty="0"/>
                    </a:p>
                  </a:txBody>
                  <a:tcPr/>
                </a:tc>
                <a:extLst>
                  <a:ext uri="{0D108BD9-81ED-4DB2-BD59-A6C34878D82A}">
                    <a16:rowId xmlns:a16="http://schemas.microsoft.com/office/drawing/2014/main" val="1599475083"/>
                  </a:ext>
                </a:extLst>
              </a:tr>
              <a:tr h="363538">
                <a:tc>
                  <a:txBody>
                    <a:bodyPr/>
                    <a:lstStyle/>
                    <a:p>
                      <a:r>
                        <a:rPr lang="it-IT" sz="1600" b="1" dirty="0"/>
                        <a:t>Tempo indeterminato</a:t>
                      </a:r>
                    </a:p>
                  </a:txBody>
                  <a:tcPr/>
                </a:tc>
                <a:tc>
                  <a:txBody>
                    <a:bodyPr/>
                    <a:lstStyle/>
                    <a:p>
                      <a:endParaRPr lang="it-IT" dirty="0"/>
                    </a:p>
                  </a:txBody>
                  <a:tcPr/>
                </a:tc>
                <a:extLst>
                  <a:ext uri="{0D108BD9-81ED-4DB2-BD59-A6C34878D82A}">
                    <a16:rowId xmlns:a16="http://schemas.microsoft.com/office/drawing/2014/main" val="2291000633"/>
                  </a:ext>
                </a:extLst>
              </a:tr>
              <a:tr h="363538">
                <a:tc>
                  <a:txBody>
                    <a:bodyPr/>
                    <a:lstStyle/>
                    <a:p>
                      <a:pPr algn="r"/>
                      <a:r>
                        <a:rPr lang="it-IT" sz="1600" dirty="0"/>
                        <a:t>Full time</a:t>
                      </a:r>
                    </a:p>
                  </a:txBody>
                  <a:tcPr/>
                </a:tc>
                <a:tc>
                  <a:txBody>
                    <a:bodyPr/>
                    <a:lstStyle/>
                    <a:p>
                      <a:r>
                        <a:rPr lang="it-IT" dirty="0"/>
                        <a:t>17</a:t>
                      </a:r>
                    </a:p>
                  </a:txBody>
                  <a:tcPr/>
                </a:tc>
                <a:extLst>
                  <a:ext uri="{0D108BD9-81ED-4DB2-BD59-A6C34878D82A}">
                    <a16:rowId xmlns:a16="http://schemas.microsoft.com/office/drawing/2014/main" val="4098739844"/>
                  </a:ext>
                </a:extLst>
              </a:tr>
              <a:tr h="363538">
                <a:tc>
                  <a:txBody>
                    <a:bodyPr/>
                    <a:lstStyle/>
                    <a:p>
                      <a:pPr algn="r"/>
                      <a:r>
                        <a:rPr lang="it-IT" sz="1600" dirty="0"/>
                        <a:t>Part time</a:t>
                      </a:r>
                    </a:p>
                  </a:txBody>
                  <a:tcPr/>
                </a:tc>
                <a:tc>
                  <a:txBody>
                    <a:bodyPr/>
                    <a:lstStyle/>
                    <a:p>
                      <a:r>
                        <a:rPr lang="it-IT" dirty="0"/>
                        <a:t>8</a:t>
                      </a:r>
                    </a:p>
                  </a:txBody>
                  <a:tcPr/>
                </a:tc>
                <a:extLst>
                  <a:ext uri="{0D108BD9-81ED-4DB2-BD59-A6C34878D82A}">
                    <a16:rowId xmlns:a16="http://schemas.microsoft.com/office/drawing/2014/main" val="4001586131"/>
                  </a:ext>
                </a:extLst>
              </a:tr>
              <a:tr h="363538">
                <a:tc>
                  <a:txBody>
                    <a:bodyPr/>
                    <a:lstStyle/>
                    <a:p>
                      <a:pPr algn="r"/>
                      <a:endParaRPr lang="it-IT" sz="1600" dirty="0"/>
                    </a:p>
                  </a:txBody>
                  <a:tcPr/>
                </a:tc>
                <a:tc>
                  <a:txBody>
                    <a:bodyPr/>
                    <a:lstStyle/>
                    <a:p>
                      <a:endParaRPr lang="it-IT" dirty="0"/>
                    </a:p>
                  </a:txBody>
                  <a:tcPr/>
                </a:tc>
                <a:extLst>
                  <a:ext uri="{0D108BD9-81ED-4DB2-BD59-A6C34878D82A}">
                    <a16:rowId xmlns:a16="http://schemas.microsoft.com/office/drawing/2014/main" val="695926610"/>
                  </a:ext>
                </a:extLst>
              </a:tr>
              <a:tr h="363538">
                <a:tc>
                  <a:txBody>
                    <a:bodyPr/>
                    <a:lstStyle/>
                    <a:p>
                      <a:pPr algn="l"/>
                      <a:r>
                        <a:rPr lang="it-IT" sz="1600" b="1" dirty="0"/>
                        <a:t>Tempo determinato</a:t>
                      </a:r>
                    </a:p>
                  </a:txBody>
                  <a:tcPr/>
                </a:tc>
                <a:tc>
                  <a:txBody>
                    <a:bodyPr/>
                    <a:lstStyle/>
                    <a:p>
                      <a:endParaRPr lang="it-IT" dirty="0"/>
                    </a:p>
                  </a:txBody>
                  <a:tcPr/>
                </a:tc>
                <a:extLst>
                  <a:ext uri="{0D108BD9-81ED-4DB2-BD59-A6C34878D82A}">
                    <a16:rowId xmlns:a16="http://schemas.microsoft.com/office/drawing/2014/main" val="1453281362"/>
                  </a:ext>
                </a:extLst>
              </a:tr>
              <a:tr h="363538">
                <a:tc>
                  <a:txBody>
                    <a:bodyPr/>
                    <a:lstStyle/>
                    <a:p>
                      <a:pPr algn="r"/>
                      <a:r>
                        <a:rPr lang="it-IT" sz="1600" dirty="0"/>
                        <a:t>Full time</a:t>
                      </a:r>
                    </a:p>
                  </a:txBody>
                  <a:tcPr/>
                </a:tc>
                <a:tc>
                  <a:txBody>
                    <a:bodyPr/>
                    <a:lstStyle/>
                    <a:p>
                      <a:r>
                        <a:rPr lang="it-IT" dirty="0"/>
                        <a:t>8</a:t>
                      </a:r>
                    </a:p>
                  </a:txBody>
                  <a:tcPr/>
                </a:tc>
                <a:extLst>
                  <a:ext uri="{0D108BD9-81ED-4DB2-BD59-A6C34878D82A}">
                    <a16:rowId xmlns:a16="http://schemas.microsoft.com/office/drawing/2014/main" val="1623884118"/>
                  </a:ext>
                </a:extLst>
              </a:tr>
              <a:tr h="363538">
                <a:tc>
                  <a:txBody>
                    <a:bodyPr/>
                    <a:lstStyle/>
                    <a:p>
                      <a:pPr algn="r"/>
                      <a:r>
                        <a:rPr lang="it-IT" sz="1600" dirty="0"/>
                        <a:t>Apprendistato</a:t>
                      </a:r>
                    </a:p>
                  </a:txBody>
                  <a:tcPr/>
                </a:tc>
                <a:tc>
                  <a:txBody>
                    <a:bodyPr/>
                    <a:lstStyle/>
                    <a:p>
                      <a:r>
                        <a:rPr lang="it-IT" dirty="0"/>
                        <a:t>0</a:t>
                      </a:r>
                    </a:p>
                  </a:txBody>
                  <a:tcPr/>
                </a:tc>
                <a:extLst>
                  <a:ext uri="{0D108BD9-81ED-4DB2-BD59-A6C34878D82A}">
                    <a16:rowId xmlns:a16="http://schemas.microsoft.com/office/drawing/2014/main" val="3519193576"/>
                  </a:ext>
                </a:extLst>
              </a:tr>
              <a:tr h="363538">
                <a:tc>
                  <a:txBody>
                    <a:bodyPr/>
                    <a:lstStyle/>
                    <a:p>
                      <a:pPr algn="r"/>
                      <a:r>
                        <a:rPr lang="it-IT" sz="1600" dirty="0"/>
                        <a:t>Part time</a:t>
                      </a:r>
                    </a:p>
                  </a:txBody>
                  <a:tcPr/>
                </a:tc>
                <a:tc>
                  <a:txBody>
                    <a:bodyPr/>
                    <a:lstStyle/>
                    <a:p>
                      <a:r>
                        <a:rPr lang="it-IT" dirty="0"/>
                        <a:t>2</a:t>
                      </a:r>
                    </a:p>
                  </a:txBody>
                  <a:tcPr/>
                </a:tc>
                <a:extLst>
                  <a:ext uri="{0D108BD9-81ED-4DB2-BD59-A6C34878D82A}">
                    <a16:rowId xmlns:a16="http://schemas.microsoft.com/office/drawing/2014/main" val="423640509"/>
                  </a:ext>
                </a:extLst>
              </a:tr>
            </a:tbl>
          </a:graphicData>
        </a:graphic>
      </p:graphicFrame>
    </p:spTree>
    <p:extLst>
      <p:ext uri="{BB962C8B-B14F-4D97-AF65-F5344CB8AC3E}">
        <p14:creationId xmlns:p14="http://schemas.microsoft.com/office/powerpoint/2010/main" val="3562796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83771" y="811763"/>
            <a:ext cx="10748866" cy="4801314"/>
          </a:xfrm>
          <a:prstGeom prst="rect">
            <a:avLst/>
          </a:prstGeom>
          <a:noFill/>
        </p:spPr>
        <p:txBody>
          <a:bodyPr wrap="square" rtlCol="0">
            <a:spAutoFit/>
          </a:bodyPr>
          <a:lstStyle/>
          <a:p>
            <a:pPr algn="just"/>
            <a:r>
              <a:rPr lang="it-IT" b="1" dirty="0"/>
              <a:t>Coordinatore:</a:t>
            </a:r>
            <a:r>
              <a:rPr lang="it-IT" dirty="0"/>
              <a:t> è una figura professionale che ha la responsabilità dell'operato dell'équipe, di cui fa parte a tutti gli effetti. Ha le stesse mansioni degli educatori e presta servizio rientrando nei turni di lavoro. Il coordinatore unitamente all’équipe educativa si occupa della stesura e aggiornamento del PEI, della formulazione delle relazioni da inviare ai Servizi competenti e al Tribunale, dell’attuazione delle linee guida concordate con la Responsabile, dell’accompagnamento in Tribunale degli ospiti e tiene i contatti con i Servizi Sociali attraverso gli incontri in rete. </a:t>
            </a:r>
          </a:p>
          <a:p>
            <a:pPr algn="just"/>
            <a:r>
              <a:rPr lang="it-IT" dirty="0"/>
              <a:t> </a:t>
            </a:r>
          </a:p>
          <a:p>
            <a:pPr algn="just"/>
            <a:r>
              <a:rPr lang="it-IT" b="1" dirty="0"/>
              <a:t>Supervisore</a:t>
            </a:r>
            <a:r>
              <a:rPr lang="it-IT" dirty="0"/>
              <a:t>: è una figura professionale che struttura uno spazio aperto al dialogo e all’ascolto in cui ogni educatore, attraverso il confronto con gli altri, riflette, monitora e analizza sia ciò che sta accadendo nella relazione d’aiuto con il proprio ospite, sia ciò che sta funzionando o meno rispetto all’obiettivo contenuto nel Progetto Educativo. L’attività di supervisione intende mettere a fuoco il contesto di tutela dell’ospite e anche aiutare gli operatori a capire lo stesso sia in termini di contenuti che di processo; facilitando la comprensione delle dinamiche relazionali utente/operatore.  </a:t>
            </a:r>
          </a:p>
          <a:p>
            <a:pPr algn="just"/>
            <a:r>
              <a:rPr lang="it-IT" dirty="0"/>
              <a:t> </a:t>
            </a:r>
          </a:p>
          <a:p>
            <a:pPr algn="just"/>
            <a:r>
              <a:rPr lang="it-IT" b="1" dirty="0"/>
              <a:t>Psicologi</a:t>
            </a:r>
            <a:r>
              <a:rPr lang="it-IT" dirty="0"/>
              <a:t>: all’interno di ogni unità d’offerta sono presenti psicologi che affiancano l’équipe educativa nella progettazione del PEI e nella stesura delle relazioni. Offrono sostegno psicologico agli ospiti verificando i vari percorsi educativi; supportano gli educatori nell’attuazione delle linee guida stabilite in équipe e in Supervisione.</a:t>
            </a:r>
          </a:p>
        </p:txBody>
      </p:sp>
    </p:spTree>
    <p:extLst>
      <p:ext uri="{BB962C8B-B14F-4D97-AF65-F5344CB8AC3E}">
        <p14:creationId xmlns:p14="http://schemas.microsoft.com/office/powerpoint/2010/main" val="4222338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43812" y="923731"/>
            <a:ext cx="10935478" cy="3693319"/>
          </a:xfrm>
          <a:prstGeom prst="rect">
            <a:avLst/>
          </a:prstGeom>
          <a:noFill/>
        </p:spPr>
        <p:txBody>
          <a:bodyPr wrap="square" rtlCol="0">
            <a:spAutoFit/>
          </a:bodyPr>
          <a:lstStyle/>
          <a:p>
            <a:pPr algn="just"/>
            <a:r>
              <a:rPr lang="it-IT" b="1" dirty="0"/>
              <a:t>Educatore:</a:t>
            </a:r>
            <a:r>
              <a:rPr lang="it-IT" dirty="0"/>
              <a:t>  figura professionale, laureata secondo le indicazioni previste dalla normativa: si occupa dell'organizzazione quotidiana dell’utente (scuola, attività sportive, scolastiche ed extrascolastiche, </a:t>
            </a:r>
            <a:r>
              <a:rPr lang="it-IT" dirty="0" err="1"/>
              <a:t>ecc</a:t>
            </a:r>
            <a:r>
              <a:rPr lang="it-IT" dirty="0"/>
              <a:t>); dell’accompagnamento e sostegno agli Spazi Neutri con i genitori qualora avvengano all’esterno della Comunità e/o dell’osservazione, monitoraggio degli incontri di Visita e Relazione con gli stessi nei locali messi a disposizione dalla Comunità con la stesura di un aggiornamento; organizza attività ludiche e di laboratorio. Supporta gli ospiti durante le attività di governo dei loro spazi personali e comunitari. </a:t>
            </a:r>
          </a:p>
          <a:p>
            <a:pPr algn="just"/>
            <a:r>
              <a:rPr lang="it-IT" dirty="0"/>
              <a:t> </a:t>
            </a:r>
          </a:p>
          <a:p>
            <a:pPr algn="just"/>
            <a:r>
              <a:rPr lang="it-IT" b="1" dirty="0"/>
              <a:t>Collaboratore OSS:</a:t>
            </a:r>
            <a:r>
              <a:rPr lang="it-IT" dirty="0"/>
              <a:t> affianca gli educatori nella gestione della quotidianità della vita comunitaria.</a:t>
            </a:r>
          </a:p>
          <a:p>
            <a:pPr algn="just"/>
            <a:endParaRPr lang="it-IT" dirty="0"/>
          </a:p>
          <a:p>
            <a:pPr algn="just"/>
            <a:endParaRPr lang="it-IT" dirty="0"/>
          </a:p>
          <a:p>
            <a:pPr algn="just"/>
            <a:r>
              <a:rPr lang="it-IT" b="1" dirty="0"/>
              <a:t>Tirocinanti</a:t>
            </a:r>
            <a:r>
              <a:rPr lang="it-IT" dirty="0"/>
              <a:t>: l’Associazione ha stipulato convenzioni con le università di Milano e Pavia per corsi di stage presso le nostre strutture.</a:t>
            </a:r>
          </a:p>
          <a:p>
            <a:endParaRPr lang="it-IT" dirty="0"/>
          </a:p>
        </p:txBody>
      </p:sp>
    </p:spTree>
    <p:extLst>
      <p:ext uri="{BB962C8B-B14F-4D97-AF65-F5344CB8AC3E}">
        <p14:creationId xmlns:p14="http://schemas.microsoft.com/office/powerpoint/2010/main" val="2746922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408922" y="1035698"/>
            <a:ext cx="9741160" cy="3693319"/>
          </a:xfrm>
          <a:prstGeom prst="rect">
            <a:avLst/>
          </a:prstGeom>
          <a:noFill/>
        </p:spPr>
        <p:txBody>
          <a:bodyPr wrap="square" rtlCol="0">
            <a:spAutoFit/>
          </a:bodyPr>
          <a:lstStyle/>
          <a:p>
            <a:r>
              <a:rPr lang="it-IT" dirty="0"/>
              <a:t>Indice:</a:t>
            </a:r>
          </a:p>
          <a:p>
            <a:r>
              <a:rPr lang="it-IT" dirty="0"/>
              <a:t> </a:t>
            </a:r>
          </a:p>
          <a:p>
            <a:pPr marL="342900" lvl="0" indent="-342900">
              <a:buFont typeface="+mj-lt"/>
              <a:buAutoNum type="arabicPeriod"/>
            </a:pPr>
            <a:r>
              <a:rPr lang="it-IT" dirty="0"/>
              <a:t>Presentazione e Storia</a:t>
            </a:r>
          </a:p>
          <a:p>
            <a:pPr marL="342900" lvl="0" indent="-342900">
              <a:buFont typeface="+mj-lt"/>
              <a:buAutoNum type="arabicPeriod"/>
            </a:pPr>
            <a:r>
              <a:rPr lang="it-IT" dirty="0"/>
              <a:t>Carta d’Identità della Fondazione</a:t>
            </a:r>
          </a:p>
          <a:p>
            <a:pPr marL="342900" lvl="0" indent="-342900">
              <a:buFont typeface="+mj-lt"/>
              <a:buAutoNum type="arabicPeriod"/>
            </a:pPr>
            <a:r>
              <a:rPr lang="it-IT" dirty="0" err="1"/>
              <a:t>Mission</a:t>
            </a:r>
            <a:r>
              <a:rPr lang="it-IT" dirty="0"/>
              <a:t> e valori</a:t>
            </a:r>
          </a:p>
          <a:p>
            <a:pPr marL="342900" lvl="0" indent="-342900">
              <a:buFont typeface="+mj-lt"/>
              <a:buAutoNum type="arabicPeriod"/>
            </a:pPr>
            <a:r>
              <a:rPr lang="it-IT" dirty="0"/>
              <a:t>Informazioni generali sulle Unità d’Offerta</a:t>
            </a:r>
          </a:p>
          <a:p>
            <a:pPr marL="342900" lvl="0" indent="-342900">
              <a:buFont typeface="+mj-lt"/>
              <a:buAutoNum type="arabicPeriod"/>
            </a:pPr>
            <a:r>
              <a:rPr lang="it-IT" dirty="0"/>
              <a:t>Stakeholder </a:t>
            </a:r>
          </a:p>
          <a:p>
            <a:pPr marL="342900" lvl="0" indent="-342900">
              <a:buFont typeface="+mj-lt"/>
              <a:buAutoNum type="arabicPeriod"/>
            </a:pPr>
            <a:r>
              <a:rPr lang="it-IT" dirty="0"/>
              <a:t>Struttura di governo e amministrazione</a:t>
            </a:r>
          </a:p>
          <a:p>
            <a:pPr marL="342900" lvl="0" indent="-342900">
              <a:buFont typeface="+mj-lt"/>
              <a:buAutoNum type="arabicPeriod"/>
            </a:pPr>
            <a:r>
              <a:rPr lang="it-IT" dirty="0"/>
              <a:t>Staff e organigramma</a:t>
            </a:r>
          </a:p>
          <a:p>
            <a:pPr marL="342900" lvl="0" indent="-342900">
              <a:buFont typeface="+mj-lt"/>
              <a:buAutoNum type="arabicPeriod"/>
            </a:pPr>
            <a:r>
              <a:rPr lang="it-IT" dirty="0"/>
              <a:t>Le nostre Unità d’Offerta – servizi offerti</a:t>
            </a:r>
          </a:p>
          <a:p>
            <a:pPr marL="342900" lvl="0" indent="-342900">
              <a:buFont typeface="+mj-lt"/>
              <a:buAutoNum type="arabicPeriod"/>
            </a:pPr>
            <a:r>
              <a:rPr lang="it-IT" dirty="0"/>
              <a:t>Metodologia </a:t>
            </a:r>
          </a:p>
          <a:p>
            <a:pPr marL="342900" lvl="0" indent="-342900">
              <a:buFont typeface="+mj-lt"/>
              <a:buAutoNum type="arabicPeriod"/>
            </a:pPr>
            <a:r>
              <a:rPr lang="it-IT" dirty="0"/>
              <a:t>Giornata Tipo</a:t>
            </a:r>
          </a:p>
          <a:p>
            <a:pPr marL="342900" lvl="0" indent="-342900">
              <a:buFont typeface="+mj-lt"/>
              <a:buAutoNum type="arabicPeriod"/>
            </a:pPr>
            <a:r>
              <a:rPr lang="it-IT" dirty="0"/>
              <a:t>Situazione economica/finanziaria</a:t>
            </a:r>
          </a:p>
        </p:txBody>
      </p:sp>
    </p:spTree>
    <p:extLst>
      <p:ext uri="{BB962C8B-B14F-4D97-AF65-F5344CB8AC3E}">
        <p14:creationId xmlns:p14="http://schemas.microsoft.com/office/powerpoint/2010/main" val="984960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56996" y="839755"/>
            <a:ext cx="9377265" cy="2862322"/>
          </a:xfrm>
          <a:prstGeom prst="rect">
            <a:avLst/>
          </a:prstGeom>
          <a:noFill/>
        </p:spPr>
        <p:txBody>
          <a:bodyPr wrap="square" rtlCol="0">
            <a:spAutoFit/>
          </a:bodyPr>
          <a:lstStyle/>
          <a:p>
            <a:r>
              <a:rPr lang="it-IT" b="1" dirty="0"/>
              <a:t>Segretarie</a:t>
            </a:r>
            <a:r>
              <a:rPr lang="it-IT" dirty="0"/>
              <a:t>: documentano e registrano ogni movimento contabile aziendale, gestiscono il processo di contabilità garantendo il rispetto delle procedure e degli adempimenti fiscali-tributari. Elaborano preventivi, effettuano la fatturazione. Si occupano dei dipendenti inserendo nel gestionale tutto ciò che li riguarda. Hanno contatti con lo studio paghe, predispongono i cartellini a fine mese. Si occupano della registrazione degli utenti su gestionale Minori WEB. </a:t>
            </a:r>
          </a:p>
          <a:p>
            <a:r>
              <a:rPr lang="it-IT" dirty="0"/>
              <a:t> </a:t>
            </a:r>
          </a:p>
          <a:p>
            <a:r>
              <a:rPr lang="it-IT" b="1" dirty="0"/>
              <a:t>Personale addetto alle pulizie</a:t>
            </a:r>
            <a:r>
              <a:rPr lang="it-IT" dirty="0"/>
              <a:t>: si occupa della pulizia quotidiana della struttura.</a:t>
            </a:r>
          </a:p>
          <a:p>
            <a:endParaRPr lang="it-IT" dirty="0"/>
          </a:p>
          <a:p>
            <a:r>
              <a:rPr lang="it-IT" b="1" dirty="0"/>
              <a:t>Manutentore</a:t>
            </a:r>
            <a:r>
              <a:rPr lang="it-IT" dirty="0"/>
              <a:t>: si occupa dei piccoli lavori di manutenzione generale delle strutture, giardinaggio.</a:t>
            </a:r>
          </a:p>
          <a:p>
            <a:endParaRPr lang="it-IT" dirty="0"/>
          </a:p>
        </p:txBody>
      </p:sp>
      <p:pic>
        <p:nvPicPr>
          <p:cNvPr id="4" name="Immagine 3" descr="foto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9972" y="3579414"/>
            <a:ext cx="3517770" cy="263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88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20513" y="1452465"/>
            <a:ext cx="10067730" cy="4247317"/>
          </a:xfrm>
          <a:prstGeom prst="rect">
            <a:avLst/>
          </a:prstGeom>
          <a:noFill/>
        </p:spPr>
        <p:txBody>
          <a:bodyPr wrap="square" rtlCol="0">
            <a:spAutoFit/>
          </a:bodyPr>
          <a:lstStyle/>
          <a:p>
            <a:r>
              <a:rPr lang="it-IT" dirty="0"/>
              <a:t>All’interno della nostra Fondazione di importanza vitale è l’operato di una serie di volontari che aiutano e affiancano Responsabile ed  educatori nella gestione della Casa e delle sue attività. La loro attività e la loro presenza è  fondamentale poiché rivestono un ruolo cruciale in termine di risorse umane ed economiche.  </a:t>
            </a:r>
          </a:p>
          <a:p>
            <a:endParaRPr lang="it-IT" b="1" dirty="0"/>
          </a:p>
          <a:p>
            <a:r>
              <a:rPr lang="it-IT" dirty="0"/>
              <a:t>I </a:t>
            </a:r>
            <a:r>
              <a:rPr lang="it-IT" b="1" dirty="0"/>
              <a:t>volontari</a:t>
            </a:r>
            <a:r>
              <a:rPr lang="it-IT" dirty="0"/>
              <a:t> che si occupano in genere di affiancare gli educatori nelle attività ludiche e di svago, di sostegno scolastico, di accompagnamento ad attività sportive esterne. Affiancano nella preparazione dei pasti, nel riordino della dispensa o nel riordino di spazzi comuni, di accompagnare i ragazzi nelle attività ludico sportive piuttosto che nelle visite mediche. </a:t>
            </a:r>
          </a:p>
          <a:p>
            <a:endParaRPr lang="it-IT" dirty="0"/>
          </a:p>
          <a:p>
            <a:r>
              <a:rPr lang="it-IT" dirty="0"/>
              <a:t>Nell’attività di volontariato hanno un ruolo fondamentale anche le </a:t>
            </a:r>
            <a:r>
              <a:rPr lang="it-IT" b="1" dirty="0"/>
              <a:t>famiglie d’appoggio</a:t>
            </a:r>
            <a:r>
              <a:rPr lang="it-IT" dirty="0"/>
              <a:t>: collaborano con l’équipe offrendo agli ospiti la possibilità di sperimentare un ambiente familiare nel quale l’ospite può vivere la dimensione di “</a:t>
            </a:r>
            <a:r>
              <a:rPr lang="it-IT" i="1" dirty="0"/>
              <a:t>famiglia</a:t>
            </a:r>
            <a:r>
              <a:rPr lang="it-IT" dirty="0"/>
              <a:t>” previa conoscenza approfondita delle stesse attraverso colloqui e affiancamento nella quotidianità comunitaria. In occasione delle festività scolastiche, come ad esempio le feste natalizie, pasquali, le famiglie d’appoggio ospitano nelle proprie case gli ospiti o condividono attività di svago con momenti di esclusività. </a:t>
            </a:r>
          </a:p>
        </p:txBody>
      </p:sp>
    </p:spTree>
    <p:extLst>
      <p:ext uri="{BB962C8B-B14F-4D97-AF65-F5344CB8AC3E}">
        <p14:creationId xmlns:p14="http://schemas.microsoft.com/office/powerpoint/2010/main" val="2046110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3762302-EF7D-754F-B29E-1DB0A91F4FB3}"/>
              </a:ext>
            </a:extLst>
          </p:cNvPr>
          <p:cNvSpPr txBox="1"/>
          <p:nvPr/>
        </p:nvSpPr>
        <p:spPr>
          <a:xfrm>
            <a:off x="1092819" y="1304692"/>
            <a:ext cx="9656956" cy="369332"/>
          </a:xfrm>
          <a:prstGeom prst="rect">
            <a:avLst/>
          </a:prstGeom>
          <a:noFill/>
        </p:spPr>
        <p:txBody>
          <a:bodyPr wrap="square" rtlCol="0">
            <a:spAutoFit/>
          </a:bodyPr>
          <a:lstStyle/>
          <a:p>
            <a:pPr algn="ctr"/>
            <a:r>
              <a:rPr lang="it-IT" dirty="0"/>
              <a:t>Alcune attività svolte con l’aiuto dei volontari</a:t>
            </a:r>
          </a:p>
        </p:txBody>
      </p:sp>
    </p:spTree>
    <p:extLst>
      <p:ext uri="{BB962C8B-B14F-4D97-AF65-F5344CB8AC3E}">
        <p14:creationId xmlns:p14="http://schemas.microsoft.com/office/powerpoint/2010/main" val="2780150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A606C5A0-FDED-B9B7-B71A-AD7197C9B3CE}"/>
              </a:ext>
            </a:extLst>
          </p:cNvPr>
          <p:cNvGraphicFramePr>
            <a:graphicFrameLocks noGrp="1"/>
          </p:cNvGraphicFramePr>
          <p:nvPr>
            <p:extLst>
              <p:ext uri="{D42A27DB-BD31-4B8C-83A1-F6EECF244321}">
                <p14:modId xmlns:p14="http://schemas.microsoft.com/office/powerpoint/2010/main" val="3124279156"/>
              </p:ext>
            </p:extLst>
          </p:nvPr>
        </p:nvGraphicFramePr>
        <p:xfrm>
          <a:off x="290456" y="290455"/>
          <a:ext cx="11510681" cy="6196406"/>
        </p:xfrm>
        <a:graphic>
          <a:graphicData uri="http://schemas.openxmlformats.org/drawingml/2006/table">
            <a:tbl>
              <a:tblPr firstRow="1" firstCol="1" bandRow="1">
                <a:tableStyleId>{5C22544A-7EE6-4342-B048-85BDC9FD1C3A}</a:tableStyleId>
              </a:tblPr>
              <a:tblGrid>
                <a:gridCol w="1897936">
                  <a:extLst>
                    <a:ext uri="{9D8B030D-6E8A-4147-A177-3AD203B41FA5}">
                      <a16:colId xmlns:a16="http://schemas.microsoft.com/office/drawing/2014/main" val="3528559985"/>
                    </a:ext>
                  </a:extLst>
                </a:gridCol>
                <a:gridCol w="819736">
                  <a:extLst>
                    <a:ext uri="{9D8B030D-6E8A-4147-A177-3AD203B41FA5}">
                      <a16:colId xmlns:a16="http://schemas.microsoft.com/office/drawing/2014/main" val="2778306423"/>
                    </a:ext>
                  </a:extLst>
                </a:gridCol>
                <a:gridCol w="730270">
                  <a:extLst>
                    <a:ext uri="{9D8B030D-6E8A-4147-A177-3AD203B41FA5}">
                      <a16:colId xmlns:a16="http://schemas.microsoft.com/office/drawing/2014/main" val="2904807981"/>
                    </a:ext>
                  </a:extLst>
                </a:gridCol>
                <a:gridCol w="761621">
                  <a:extLst>
                    <a:ext uri="{9D8B030D-6E8A-4147-A177-3AD203B41FA5}">
                      <a16:colId xmlns:a16="http://schemas.microsoft.com/office/drawing/2014/main" val="2542090680"/>
                    </a:ext>
                  </a:extLst>
                </a:gridCol>
                <a:gridCol w="606391">
                  <a:extLst>
                    <a:ext uri="{9D8B030D-6E8A-4147-A177-3AD203B41FA5}">
                      <a16:colId xmlns:a16="http://schemas.microsoft.com/office/drawing/2014/main" val="782909202"/>
                    </a:ext>
                  </a:extLst>
                </a:gridCol>
                <a:gridCol w="565098">
                  <a:extLst>
                    <a:ext uri="{9D8B030D-6E8A-4147-A177-3AD203B41FA5}">
                      <a16:colId xmlns:a16="http://schemas.microsoft.com/office/drawing/2014/main" val="3837862317"/>
                    </a:ext>
                  </a:extLst>
                </a:gridCol>
                <a:gridCol w="681331">
                  <a:extLst>
                    <a:ext uri="{9D8B030D-6E8A-4147-A177-3AD203B41FA5}">
                      <a16:colId xmlns:a16="http://schemas.microsoft.com/office/drawing/2014/main" val="3035072688"/>
                    </a:ext>
                  </a:extLst>
                </a:gridCol>
                <a:gridCol w="641568">
                  <a:extLst>
                    <a:ext uri="{9D8B030D-6E8A-4147-A177-3AD203B41FA5}">
                      <a16:colId xmlns:a16="http://schemas.microsoft.com/office/drawing/2014/main" val="2498604974"/>
                    </a:ext>
                  </a:extLst>
                </a:gridCol>
                <a:gridCol w="547511">
                  <a:extLst>
                    <a:ext uri="{9D8B030D-6E8A-4147-A177-3AD203B41FA5}">
                      <a16:colId xmlns:a16="http://schemas.microsoft.com/office/drawing/2014/main" val="1651272768"/>
                    </a:ext>
                  </a:extLst>
                </a:gridCol>
                <a:gridCol w="656096">
                  <a:extLst>
                    <a:ext uri="{9D8B030D-6E8A-4147-A177-3AD203B41FA5}">
                      <a16:colId xmlns:a16="http://schemas.microsoft.com/office/drawing/2014/main" val="2847315182"/>
                    </a:ext>
                  </a:extLst>
                </a:gridCol>
                <a:gridCol w="899264">
                  <a:extLst>
                    <a:ext uri="{9D8B030D-6E8A-4147-A177-3AD203B41FA5}">
                      <a16:colId xmlns:a16="http://schemas.microsoft.com/office/drawing/2014/main" val="4034744410"/>
                    </a:ext>
                  </a:extLst>
                </a:gridCol>
                <a:gridCol w="702741">
                  <a:extLst>
                    <a:ext uri="{9D8B030D-6E8A-4147-A177-3AD203B41FA5}">
                      <a16:colId xmlns:a16="http://schemas.microsoft.com/office/drawing/2014/main" val="1390978593"/>
                    </a:ext>
                  </a:extLst>
                </a:gridCol>
                <a:gridCol w="889323">
                  <a:extLst>
                    <a:ext uri="{9D8B030D-6E8A-4147-A177-3AD203B41FA5}">
                      <a16:colId xmlns:a16="http://schemas.microsoft.com/office/drawing/2014/main" val="1171483319"/>
                    </a:ext>
                  </a:extLst>
                </a:gridCol>
                <a:gridCol w="985671">
                  <a:extLst>
                    <a:ext uri="{9D8B030D-6E8A-4147-A177-3AD203B41FA5}">
                      <a16:colId xmlns:a16="http://schemas.microsoft.com/office/drawing/2014/main" val="528941533"/>
                    </a:ext>
                  </a:extLst>
                </a:gridCol>
                <a:gridCol w="126124">
                  <a:extLst>
                    <a:ext uri="{9D8B030D-6E8A-4147-A177-3AD203B41FA5}">
                      <a16:colId xmlns:a16="http://schemas.microsoft.com/office/drawing/2014/main" val="3865411318"/>
                    </a:ext>
                  </a:extLst>
                </a:gridCol>
              </a:tblGrid>
              <a:tr h="470264">
                <a:tc>
                  <a:txBody>
                    <a:bodyPr/>
                    <a:lstStyle/>
                    <a:p>
                      <a:pPr algn="ctr"/>
                      <a:r>
                        <a:rPr lang="it-IT" sz="700" dirty="0">
                          <a:effectLst/>
                        </a:rPr>
                        <a:t>Mansioni volontari</a:t>
                      </a:r>
                      <a:endParaRPr lang="it-IT" sz="900" dirty="0">
                        <a:effectLst/>
                      </a:endParaRPr>
                    </a:p>
                    <a:p>
                      <a:pPr algn="ctr"/>
                      <a:r>
                        <a:rPr lang="it-IT" sz="700" dirty="0">
                          <a:effectLst/>
                        </a:rPr>
                        <a:t>attività svolta</a:t>
                      </a:r>
                    </a:p>
                    <a:p>
                      <a:pPr algn="ctr"/>
                      <a:r>
                        <a:rPr lang="it-IT" sz="700" dirty="0">
                          <a:effectLst/>
                          <a:latin typeface="Calibri" panose="020F0502020204030204" pitchFamily="34" charset="0"/>
                          <a:ea typeface="Calibri" panose="020F0502020204030204" pitchFamily="34" charset="0"/>
                          <a:cs typeface="Times New Roman" panose="02020603050405020304" pitchFamily="18" charset="0"/>
                        </a:rPr>
                        <a:t>Comunità Educativa di Besate</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ctr"/>
                      <a:r>
                        <a:rPr lang="it-IT" sz="700">
                          <a:effectLst/>
                        </a:rPr>
                        <a:t>Numero volontari coinvolti</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gridSpan="13">
                  <a:txBody>
                    <a:bodyPr/>
                    <a:lstStyle/>
                    <a:p>
                      <a:pPr algn="ctr"/>
                      <a:r>
                        <a:rPr lang="it-IT" sz="700" dirty="0">
                          <a:effectLst/>
                        </a:rPr>
                        <a:t>Ore Mensili</a:t>
                      </a:r>
                      <a:endParaRPr lang="it-IT" sz="900" dirty="0">
                        <a:effectLst/>
                      </a:endParaRPr>
                    </a:p>
                    <a:p>
                      <a:pPr algn="ctr"/>
                      <a:r>
                        <a:rPr lang="it-IT" sz="700" dirty="0">
                          <a:effectLst/>
                        </a:rPr>
                        <a:t>Anno 2023</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482511596"/>
                  </a:ext>
                </a:extLst>
              </a:tr>
              <a:tr h="195318">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gennaio</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febbraio</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marzo</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aprile</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maggio</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giugno</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luglio</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Agosto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settembre</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ottobre</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novembre</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dicembre</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l"/>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14969227"/>
                  </a:ext>
                </a:extLst>
              </a:tr>
              <a:tr h="313509">
                <a:tc>
                  <a:txBody>
                    <a:bodyPr/>
                    <a:lstStyle/>
                    <a:p>
                      <a:pPr algn="just"/>
                      <a:r>
                        <a:rPr lang="it-IT" sz="700">
                          <a:effectLst/>
                        </a:rPr>
                        <a:t>Recupero generi alimentari/cucina</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5</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51</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39</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37</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39</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48</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57</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46</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22</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53</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67</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31</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32</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l"/>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43115308"/>
                  </a:ext>
                </a:extLst>
              </a:tr>
              <a:tr h="259951">
                <a:tc>
                  <a:txBody>
                    <a:bodyPr/>
                    <a:lstStyle/>
                    <a:p>
                      <a:pPr algn="just"/>
                      <a:r>
                        <a:rPr lang="it-IT" sz="700">
                          <a:effectLst/>
                        </a:rPr>
                        <a:t>Stiro</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3</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14</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18</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13</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11</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14</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15</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6</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3</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13</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24</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19</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17</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l"/>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97500340"/>
                  </a:ext>
                </a:extLst>
              </a:tr>
              <a:tr h="252114">
                <a:tc>
                  <a:txBody>
                    <a:bodyPr/>
                    <a:lstStyle/>
                    <a:p>
                      <a:pPr algn="just"/>
                      <a:r>
                        <a:rPr lang="it-IT" sz="700">
                          <a:effectLst/>
                        </a:rPr>
                        <a:t>Riordino e pulizie della casa</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4</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14</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6</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13</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4</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10</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6</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3</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13</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3</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8</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l"/>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67914509"/>
                  </a:ext>
                </a:extLst>
              </a:tr>
              <a:tr h="313509">
                <a:tc>
                  <a:txBody>
                    <a:bodyPr/>
                    <a:lstStyle/>
                    <a:p>
                      <a:pPr algn="just"/>
                      <a:r>
                        <a:rPr lang="it-IT" sz="700">
                          <a:effectLst/>
                        </a:rPr>
                        <a:t>Affiancamento compiti scolastici</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1</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2</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5</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l"/>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60312470"/>
                  </a:ext>
                </a:extLst>
              </a:tr>
              <a:tr h="313509">
                <a:tc>
                  <a:txBody>
                    <a:bodyPr/>
                    <a:lstStyle/>
                    <a:p>
                      <a:pPr algn="just"/>
                      <a:r>
                        <a:rPr lang="it-IT" sz="700">
                          <a:effectLst/>
                        </a:rPr>
                        <a:t>Supporto ricreativo/attività laboratorio</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2</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5</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l"/>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31043813"/>
                  </a:ext>
                </a:extLst>
              </a:tr>
              <a:tr h="252114">
                <a:tc>
                  <a:txBody>
                    <a:bodyPr/>
                    <a:lstStyle/>
                    <a:p>
                      <a:pPr algn="just"/>
                      <a:r>
                        <a:rPr lang="it-IT" sz="700">
                          <a:effectLst/>
                        </a:rPr>
                        <a:t>Giardinaggio</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2</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4</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4</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4</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4</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l"/>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4326873"/>
                  </a:ext>
                </a:extLst>
              </a:tr>
              <a:tr h="259951">
                <a:tc>
                  <a:txBody>
                    <a:bodyPr/>
                    <a:lstStyle/>
                    <a:p>
                      <a:pPr algn="just"/>
                      <a:r>
                        <a:rPr lang="it-IT" sz="700">
                          <a:effectLst/>
                        </a:rPr>
                        <a:t>Recupero vestiario</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2</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11</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2</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3</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l"/>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88324209"/>
                  </a:ext>
                </a:extLst>
              </a:tr>
              <a:tr h="313509">
                <a:tc>
                  <a:txBody>
                    <a:bodyPr/>
                    <a:lstStyle/>
                    <a:p>
                      <a:pPr algn="just"/>
                      <a:r>
                        <a:rPr lang="it-IT" sz="700">
                          <a:effectLst/>
                        </a:rPr>
                        <a:t>Accompagnamento visite mediche</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3</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7</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14</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11</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21</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17</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29</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13</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4</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5</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13</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6</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l"/>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91470101"/>
                  </a:ext>
                </a:extLst>
              </a:tr>
              <a:tr h="313509">
                <a:tc>
                  <a:txBody>
                    <a:bodyPr/>
                    <a:lstStyle/>
                    <a:p>
                      <a:pPr algn="just"/>
                      <a:r>
                        <a:rPr lang="it-IT" sz="700">
                          <a:effectLst/>
                        </a:rPr>
                        <a:t>Accompagnamento attività sportive</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2</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3</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2</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l"/>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03408956"/>
                  </a:ext>
                </a:extLst>
              </a:tr>
              <a:tr h="252114">
                <a:tc>
                  <a:txBody>
                    <a:bodyPr/>
                    <a:lstStyle/>
                    <a:p>
                      <a:pPr algn="just"/>
                      <a:r>
                        <a:rPr lang="it-IT" sz="700">
                          <a:effectLst/>
                        </a:rPr>
                        <a:t>Supporti tecnici</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2</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4</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3</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3</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3</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l"/>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77968380"/>
                  </a:ext>
                </a:extLst>
              </a:tr>
              <a:tr h="313509">
                <a:tc>
                  <a:txBody>
                    <a:bodyPr/>
                    <a:lstStyle/>
                    <a:p>
                      <a:pPr algn="just"/>
                      <a:r>
                        <a:rPr lang="it-IT" sz="700">
                          <a:effectLst/>
                        </a:rPr>
                        <a:t>Progetti pubblicitari/ gestione dei dati</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2</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3</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3</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3</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l"/>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47477483"/>
                  </a:ext>
                </a:extLst>
              </a:tr>
              <a:tr h="252114">
                <a:tc>
                  <a:txBody>
                    <a:bodyPr/>
                    <a:lstStyle/>
                    <a:p>
                      <a:pPr algn="just"/>
                      <a:r>
                        <a:rPr lang="it-IT" sz="700">
                          <a:effectLst/>
                        </a:rPr>
                        <a:t>Manutenzione dei pc</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1</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3</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2</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3</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3</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3</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4</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l"/>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76902592"/>
                  </a:ext>
                </a:extLst>
              </a:tr>
              <a:tr h="313509">
                <a:tc>
                  <a:txBody>
                    <a:bodyPr/>
                    <a:lstStyle/>
                    <a:p>
                      <a:pPr algn="just"/>
                      <a:r>
                        <a:rPr lang="it-IT" sz="700">
                          <a:effectLst/>
                        </a:rPr>
                        <a:t>Sistemi protezione dei dati informatici</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1</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9</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6</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3</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2</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l"/>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89371815"/>
                  </a:ext>
                </a:extLst>
              </a:tr>
              <a:tr h="259951">
                <a:tc>
                  <a:txBody>
                    <a:bodyPr/>
                    <a:lstStyle/>
                    <a:p>
                      <a:pPr algn="just"/>
                      <a:r>
                        <a:rPr lang="it-IT" sz="700">
                          <a:effectLst/>
                        </a:rPr>
                        <a:t>Mercatini di beneficenza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5</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l"/>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73645942"/>
                  </a:ext>
                </a:extLst>
              </a:tr>
              <a:tr h="252114">
                <a:tc>
                  <a:txBody>
                    <a:bodyPr/>
                    <a:lstStyle/>
                    <a:p>
                      <a:pPr algn="just"/>
                      <a:r>
                        <a:rPr lang="it-IT" sz="700">
                          <a:effectLst/>
                        </a:rPr>
                        <a:t>Famiglie d’appoggio</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10</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4</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3</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3</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14</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724</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l"/>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65411283"/>
                  </a:ext>
                </a:extLst>
              </a:tr>
              <a:tr h="259951">
                <a:tc>
                  <a:txBody>
                    <a:bodyPr/>
                    <a:lstStyle/>
                    <a:p>
                      <a:pPr algn="just"/>
                      <a:r>
                        <a:rPr lang="it-IT" sz="700">
                          <a:effectLst/>
                        </a:rPr>
                        <a:t>Banco alimentari</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2</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4</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8</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l"/>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26959881"/>
                  </a:ext>
                </a:extLst>
              </a:tr>
              <a:tr h="252114">
                <a:tc>
                  <a:txBody>
                    <a:bodyPr/>
                    <a:lstStyle/>
                    <a:p>
                      <a:pPr algn="just"/>
                      <a:r>
                        <a:rPr lang="it-IT" sz="700">
                          <a:effectLst/>
                        </a:rPr>
                        <a:t>Banco farmaceutico</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4</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4</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l"/>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44971115"/>
                  </a:ext>
                </a:extLst>
              </a:tr>
              <a:tr h="470264">
                <a:tc>
                  <a:txBody>
                    <a:bodyPr/>
                    <a:lstStyle/>
                    <a:p>
                      <a:pPr algn="just"/>
                      <a:r>
                        <a:rPr lang="it-IT" sz="700">
                          <a:effectLst/>
                        </a:rPr>
                        <a:t>Accompagnamento minori pratiche burocratiche/documenti</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2</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5</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l"/>
                      <a:r>
                        <a:rPr lang="it-IT" sz="9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12396788"/>
                  </a:ext>
                </a:extLst>
              </a:tr>
              <a:tr h="313509">
                <a:tc>
                  <a:txBody>
                    <a:bodyPr/>
                    <a:lstStyle/>
                    <a:p>
                      <a:pPr algn="just"/>
                      <a:r>
                        <a:rPr lang="it-IT" sz="700">
                          <a:effectLst/>
                        </a:rPr>
                        <a:t>Servizio di segreteria esterna</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2</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2</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4</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6</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3</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4</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8</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5</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just"/>
                      <a:r>
                        <a:rPr lang="it-IT" sz="700">
                          <a:effectLst/>
                        </a:rPr>
                        <a:t> </a:t>
                      </a:r>
                      <a:endParaRPr lang="it-IT" sz="900">
                        <a:effectLst/>
                        <a:latin typeface="Calibri" panose="020F0502020204030204" pitchFamily="34" charset="0"/>
                        <a:ea typeface="Calibri" panose="020F0502020204030204" pitchFamily="34" charset="0"/>
                        <a:cs typeface="Times New Roman" panose="02020603050405020304" pitchFamily="18" charset="0"/>
                      </a:endParaRPr>
                    </a:p>
                  </a:txBody>
                  <a:tcPr marL="49536" marR="49536" marT="0" marB="0"/>
                </a:tc>
                <a:tc>
                  <a:txBody>
                    <a:bodyPr/>
                    <a:lstStyle/>
                    <a:p>
                      <a:pPr algn="l"/>
                      <a:r>
                        <a:rPr lang="it-IT" sz="900" dirty="0">
                          <a:effectLst/>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59683217"/>
                  </a:ext>
                </a:extLst>
              </a:tr>
            </a:tbl>
          </a:graphicData>
        </a:graphic>
      </p:graphicFrame>
    </p:spTree>
    <p:extLst>
      <p:ext uri="{BB962C8B-B14F-4D97-AF65-F5344CB8AC3E}">
        <p14:creationId xmlns:p14="http://schemas.microsoft.com/office/powerpoint/2010/main" val="1815319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9E5BA05-CBFF-B647-AEA1-8D82C686BCC4}"/>
              </a:ext>
            </a:extLst>
          </p:cNvPr>
          <p:cNvSpPr txBox="1"/>
          <p:nvPr/>
        </p:nvSpPr>
        <p:spPr>
          <a:xfrm>
            <a:off x="1728440" y="1175624"/>
            <a:ext cx="9523141" cy="4308872"/>
          </a:xfrm>
          <a:prstGeom prst="rect">
            <a:avLst/>
          </a:prstGeom>
          <a:noFill/>
        </p:spPr>
        <p:txBody>
          <a:bodyPr wrap="square" rtlCol="0">
            <a:spAutoFit/>
          </a:bodyPr>
          <a:lstStyle/>
          <a:p>
            <a:r>
              <a:rPr lang="it-IT" sz="2200" b="1" i="1" dirty="0">
                <a:solidFill>
                  <a:schemeClr val="accent1">
                    <a:lumMod val="50000"/>
                  </a:schemeClr>
                </a:solidFill>
              </a:rPr>
              <a:t>Ruolo e importanza dei volontari</a:t>
            </a:r>
            <a:r>
              <a:rPr lang="it-IT" b="1" dirty="0"/>
              <a:t>:</a:t>
            </a:r>
          </a:p>
          <a:p>
            <a:r>
              <a:rPr lang="it-IT" dirty="0"/>
              <a:t>L’Associazione riconosce un contributo cruciale al ruolo dei volontari all’interno delle strutture. </a:t>
            </a:r>
          </a:p>
          <a:p>
            <a:r>
              <a:rPr lang="it-IT" dirty="0"/>
              <a:t>I volontari sono, infatti, fondamentali nella relazione d’aiuto e sostengono in moto attivo l’Associazione portando il loro contributo in modo gratuito. </a:t>
            </a:r>
          </a:p>
          <a:p>
            <a:r>
              <a:rPr lang="it-IT" dirty="0"/>
              <a:t>In Comunità, come in ogni casa, vi sono diverse attività che vanno svolte perché tutto funzioni al meglio e venga promosso il benessere comune, pertanto le mansioni svolte dai volontari sono differenti e tengono conto soprattutto dell’attitudine e dedizione di ciascuno.</a:t>
            </a:r>
          </a:p>
          <a:p>
            <a:r>
              <a:rPr lang="it-IT" dirty="0"/>
              <a:t>L’Associazione offre la possibilità di svolgere volontariato all’interno delle proprie strutture, previo colloquio con la Responsabile e la psicologa. Offre inoltre la possibilità ai volontari di partecipare ai vari corsi di formazione promossi dall’Associazione, al fine di formare e condividere gli obiettivi e la </a:t>
            </a:r>
            <a:r>
              <a:rPr lang="it-IT" i="1" dirty="0" err="1"/>
              <a:t>mission</a:t>
            </a:r>
            <a:r>
              <a:rPr lang="it-IT" i="1" dirty="0"/>
              <a:t> </a:t>
            </a:r>
            <a:r>
              <a:rPr lang="it-IT" dirty="0"/>
              <a:t>di cui l’Associazione stessa si fa promotrice.</a:t>
            </a:r>
          </a:p>
          <a:p>
            <a:r>
              <a:rPr lang="it-IT" dirty="0"/>
              <a:t>Vi sono volontari che si occupano dell’affiancamento nei compiti scolastici, chi si occupa degli accompagnamenti alle varie attività sportive dei minori, chi si occupa dei supporti tecnici/informatici, chi si occupa di insegnare a fare dolci o pietanze deliziosa agli ospiti, chi si occupa del giardinaggio e altro ancora.</a:t>
            </a:r>
          </a:p>
        </p:txBody>
      </p:sp>
    </p:spTree>
    <p:extLst>
      <p:ext uri="{BB962C8B-B14F-4D97-AF65-F5344CB8AC3E}">
        <p14:creationId xmlns:p14="http://schemas.microsoft.com/office/powerpoint/2010/main" val="2230720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99796" y="671804"/>
            <a:ext cx="6911239" cy="3416320"/>
          </a:xfrm>
          <a:prstGeom prst="rect">
            <a:avLst/>
          </a:prstGeom>
          <a:noFill/>
        </p:spPr>
        <p:txBody>
          <a:bodyPr wrap="square" rtlCol="0">
            <a:spAutoFit/>
          </a:bodyPr>
          <a:lstStyle/>
          <a:p>
            <a:r>
              <a:rPr lang="it-IT" b="1" dirty="0"/>
              <a:t>Le nostre Unità d’Offerta – servizi offerti:</a:t>
            </a:r>
            <a:endParaRPr lang="it-IT" dirty="0"/>
          </a:p>
          <a:p>
            <a:r>
              <a:rPr lang="it-IT" dirty="0"/>
              <a:t> </a:t>
            </a:r>
          </a:p>
          <a:p>
            <a:r>
              <a:rPr lang="it-IT" dirty="0"/>
              <a:t>Unità d’Offerta Residenziale dell’Associazione gestisce i seguenti servizi:</a:t>
            </a:r>
          </a:p>
          <a:p>
            <a:r>
              <a:rPr lang="it-IT" dirty="0"/>
              <a:t> </a:t>
            </a:r>
          </a:p>
          <a:p>
            <a:r>
              <a:rPr lang="it-IT" b="1" dirty="0"/>
              <a:t>Comunità di Besate </a:t>
            </a:r>
            <a:endParaRPr lang="it-IT" dirty="0"/>
          </a:p>
          <a:p>
            <a:pPr lvl="0"/>
            <a:r>
              <a:rPr lang="it-IT" dirty="0"/>
              <a:t>Comunità educativa residenziale per minori – 10 posti</a:t>
            </a:r>
          </a:p>
          <a:p>
            <a:pPr lvl="0"/>
            <a:r>
              <a:rPr lang="it-IT" dirty="0"/>
              <a:t>Pronto Intervento (se con posti disponibili)</a:t>
            </a:r>
          </a:p>
          <a:p>
            <a:pPr lvl="0"/>
            <a:r>
              <a:rPr lang="it-IT" dirty="0"/>
              <a:t>Spazio diritto di visita e relazione utenti interni</a:t>
            </a:r>
          </a:p>
          <a:p>
            <a:pPr lvl="0"/>
            <a:r>
              <a:rPr lang="it-IT" dirty="0"/>
              <a:t>Spazio protetto bambino/famiglia per utenti esterni</a:t>
            </a:r>
          </a:p>
          <a:p>
            <a:pPr lvl="0"/>
            <a:r>
              <a:rPr lang="it-IT" dirty="0"/>
              <a:t>Colloqui di sostegno psicologico per utenti interni ed esterni</a:t>
            </a:r>
          </a:p>
          <a:p>
            <a:pPr lvl="0"/>
            <a:r>
              <a:rPr lang="it-IT" dirty="0"/>
              <a:t>Proposta di corsi di formazione per équipe e volontari</a:t>
            </a:r>
          </a:p>
          <a:p>
            <a:pPr lvl="0"/>
            <a:r>
              <a:rPr lang="it-IT" dirty="0"/>
              <a:t>Servizio di orientamento per la formazione per gli ospiti</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1035" y="924619"/>
            <a:ext cx="4056887" cy="304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a:extLst>
              <a:ext uri="{FF2B5EF4-FFF2-40B4-BE49-F238E27FC236}">
                <a16:creationId xmlns:a16="http://schemas.microsoft.com/office/drawing/2014/main" id="{8287145D-84F5-F345-AE12-681DC311AD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592" y="4250533"/>
            <a:ext cx="3256640" cy="2442480"/>
          </a:xfrm>
          <a:prstGeom prst="rect">
            <a:avLst/>
          </a:prstGeom>
        </p:spPr>
      </p:pic>
    </p:spTree>
    <p:extLst>
      <p:ext uri="{BB962C8B-B14F-4D97-AF65-F5344CB8AC3E}">
        <p14:creationId xmlns:p14="http://schemas.microsoft.com/office/powerpoint/2010/main" val="2684840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396513" y="1829924"/>
            <a:ext cx="5159828" cy="3416320"/>
          </a:xfrm>
          <a:prstGeom prst="rect">
            <a:avLst/>
          </a:prstGeom>
          <a:noFill/>
        </p:spPr>
        <p:txBody>
          <a:bodyPr wrap="square" rtlCol="0">
            <a:spAutoFit/>
          </a:bodyPr>
          <a:lstStyle/>
          <a:p>
            <a:r>
              <a:rPr lang="it-IT" b="1" dirty="0"/>
              <a:t>In Zerbolò - LA CASA DI CESARE</a:t>
            </a:r>
            <a:endParaRPr lang="it-IT" dirty="0"/>
          </a:p>
          <a:p>
            <a:pPr lvl="0"/>
            <a:r>
              <a:rPr lang="it-IT" dirty="0"/>
              <a:t>Comunità educativa residenziale per minori – 10 posti</a:t>
            </a:r>
          </a:p>
          <a:p>
            <a:pPr lvl="0"/>
            <a:r>
              <a:rPr lang="it-IT" dirty="0"/>
              <a:t>Pronto Intervento (se con posti disponibili)</a:t>
            </a:r>
          </a:p>
          <a:p>
            <a:pPr lvl="0"/>
            <a:r>
              <a:rPr lang="it-IT" dirty="0"/>
              <a:t>Spazio diritto di visita e relazione utenti interni</a:t>
            </a:r>
          </a:p>
          <a:p>
            <a:pPr lvl="0"/>
            <a:r>
              <a:rPr lang="it-IT" dirty="0"/>
              <a:t>Spazio protetto bambino/famiglia per utenti esterni</a:t>
            </a:r>
          </a:p>
          <a:p>
            <a:pPr lvl="0"/>
            <a:r>
              <a:rPr lang="it-IT" dirty="0"/>
              <a:t>Colloqui di sostegno psicologico per gli utenti interni ed esterni</a:t>
            </a:r>
          </a:p>
          <a:p>
            <a:pPr lvl="0"/>
            <a:r>
              <a:rPr lang="it-IT" dirty="0"/>
              <a:t>Partecipazione a corsi di formazione</a:t>
            </a:r>
          </a:p>
          <a:p>
            <a:pPr lvl="0"/>
            <a:r>
              <a:rPr lang="it-IT" dirty="0"/>
              <a:t>Servizio di orientamento per la formazione e il lavoro</a:t>
            </a:r>
          </a:p>
          <a:p>
            <a:pPr lvl="0"/>
            <a:r>
              <a:rPr lang="it-IT" dirty="0"/>
              <a:t>Presenza di un pool di volontari formati dall’Associazione e coperti da Assicurazione</a:t>
            </a:r>
          </a:p>
        </p:txBody>
      </p:sp>
      <p:pic>
        <p:nvPicPr>
          <p:cNvPr id="3" name="Picture 4" descr="C:\Users\Casa accoglienza\Desktop\foto\zerbo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642" y="250219"/>
            <a:ext cx="360788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a:extLst>
              <a:ext uri="{FF2B5EF4-FFF2-40B4-BE49-F238E27FC236}">
                <a16:creationId xmlns:a16="http://schemas.microsoft.com/office/drawing/2014/main" id="{77D30444-9DE8-C84D-96A3-FCBC77149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42" y="4665361"/>
            <a:ext cx="3607886" cy="2095142"/>
          </a:xfrm>
          <a:prstGeom prst="rect">
            <a:avLst/>
          </a:prstGeom>
        </p:spPr>
      </p:pic>
      <p:pic>
        <p:nvPicPr>
          <p:cNvPr id="9" name="Immagine 8">
            <a:extLst>
              <a:ext uri="{FF2B5EF4-FFF2-40B4-BE49-F238E27FC236}">
                <a16:creationId xmlns:a16="http://schemas.microsoft.com/office/drawing/2014/main" id="{FD82C94E-D7CB-6B49-AB4C-9C7FCEF222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1991" y="2513057"/>
            <a:ext cx="3999307" cy="2050054"/>
          </a:xfrm>
          <a:prstGeom prst="rect">
            <a:avLst/>
          </a:prstGeom>
        </p:spPr>
      </p:pic>
    </p:spTree>
    <p:extLst>
      <p:ext uri="{BB962C8B-B14F-4D97-AF65-F5344CB8AC3E}">
        <p14:creationId xmlns:p14="http://schemas.microsoft.com/office/powerpoint/2010/main" val="2722974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647764" y="582888"/>
            <a:ext cx="5716921" cy="3416320"/>
          </a:xfrm>
          <a:prstGeom prst="rect">
            <a:avLst/>
          </a:prstGeom>
          <a:noFill/>
        </p:spPr>
        <p:txBody>
          <a:bodyPr wrap="square" rtlCol="0">
            <a:spAutoFit/>
          </a:bodyPr>
          <a:lstStyle/>
          <a:p>
            <a:r>
              <a:rPr lang="it-IT" b="1" dirty="0"/>
              <a:t>In Zerbolò – VILLA EDVIGE</a:t>
            </a:r>
            <a:endParaRPr lang="it-IT" dirty="0"/>
          </a:p>
          <a:p>
            <a:pPr lvl="0"/>
            <a:r>
              <a:rPr lang="it-IT" dirty="0"/>
              <a:t>Comunità educativa residenziale per mamma-bambino – 5 nuclei (massimo 10 minori)</a:t>
            </a:r>
          </a:p>
          <a:p>
            <a:pPr lvl="0"/>
            <a:r>
              <a:rPr lang="it-IT" dirty="0"/>
              <a:t>Pronto Intervento (se con posti disponibili)</a:t>
            </a:r>
          </a:p>
          <a:p>
            <a:pPr lvl="0"/>
            <a:r>
              <a:rPr lang="it-IT" dirty="0"/>
              <a:t>Spazio diritto di visita e relazione utenti interni ed esterni</a:t>
            </a:r>
          </a:p>
          <a:p>
            <a:pPr lvl="0"/>
            <a:r>
              <a:rPr lang="it-IT" dirty="0"/>
              <a:t>Servizio di orientamento per la formazione e il lavoro</a:t>
            </a:r>
          </a:p>
          <a:p>
            <a:pPr lvl="0"/>
            <a:r>
              <a:rPr lang="it-IT" dirty="0"/>
              <a:t>Partecipazione a corsi di alfabetizzazione per adulte straniere</a:t>
            </a:r>
          </a:p>
          <a:p>
            <a:pPr lvl="0"/>
            <a:r>
              <a:rPr lang="it-IT" dirty="0"/>
              <a:t>Colloqui di sostegno psicologico per utenti interni ed esterni</a:t>
            </a:r>
          </a:p>
          <a:p>
            <a:r>
              <a:rPr lang="it-IT" dirty="0"/>
              <a:t>Presenza di un pool di volontari formati e coperti da Assicurazione</a:t>
            </a:r>
          </a:p>
        </p:txBody>
      </p:sp>
      <p:pic>
        <p:nvPicPr>
          <p:cNvPr id="3" name="Immagine 2">
            <a:extLst>
              <a:ext uri="{FF2B5EF4-FFF2-40B4-BE49-F238E27FC236}">
                <a16:creationId xmlns:a16="http://schemas.microsoft.com/office/drawing/2014/main" id="{45713630-0575-CD49-8BB5-848A652CE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20" y="403411"/>
            <a:ext cx="4929471" cy="3288247"/>
          </a:xfrm>
          <a:prstGeom prst="rect">
            <a:avLst/>
          </a:prstGeom>
        </p:spPr>
      </p:pic>
      <p:pic>
        <p:nvPicPr>
          <p:cNvPr id="6" name="Immagine 5">
            <a:extLst>
              <a:ext uri="{FF2B5EF4-FFF2-40B4-BE49-F238E27FC236}">
                <a16:creationId xmlns:a16="http://schemas.microsoft.com/office/drawing/2014/main" id="{7C5B56E6-B78C-9E4C-A964-741FBB094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702" y="3993986"/>
            <a:ext cx="4339772" cy="2747282"/>
          </a:xfrm>
          <a:prstGeom prst="rect">
            <a:avLst/>
          </a:prstGeom>
        </p:spPr>
      </p:pic>
      <p:pic>
        <p:nvPicPr>
          <p:cNvPr id="8" name="Immagine 7">
            <a:extLst>
              <a:ext uri="{FF2B5EF4-FFF2-40B4-BE49-F238E27FC236}">
                <a16:creationId xmlns:a16="http://schemas.microsoft.com/office/drawing/2014/main" id="{82D55DDB-F48B-D045-AACD-30177A6F3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19" y="4008936"/>
            <a:ext cx="4929471" cy="2747282"/>
          </a:xfrm>
          <a:prstGeom prst="rect">
            <a:avLst/>
          </a:prstGeom>
        </p:spPr>
      </p:pic>
    </p:spTree>
    <p:extLst>
      <p:ext uri="{BB962C8B-B14F-4D97-AF65-F5344CB8AC3E}">
        <p14:creationId xmlns:p14="http://schemas.microsoft.com/office/powerpoint/2010/main" val="1456217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817253" y="514825"/>
            <a:ext cx="7128587" cy="2862322"/>
          </a:xfrm>
          <a:prstGeom prst="rect">
            <a:avLst/>
          </a:prstGeom>
          <a:noFill/>
        </p:spPr>
        <p:txBody>
          <a:bodyPr wrap="square" rtlCol="0">
            <a:spAutoFit/>
          </a:bodyPr>
          <a:lstStyle/>
          <a:p>
            <a:r>
              <a:rPr lang="it-IT" b="1" dirty="0"/>
              <a:t>In Garlasco – VILLA AURORA</a:t>
            </a:r>
            <a:endParaRPr lang="it-IT" dirty="0"/>
          </a:p>
          <a:p>
            <a:pPr lvl="0" algn="just"/>
            <a:r>
              <a:rPr lang="it-IT" dirty="0"/>
              <a:t>Comunità educativa residenziale per mamma-bambino - 6 nuclei (massimo 10 minori)</a:t>
            </a:r>
          </a:p>
          <a:p>
            <a:pPr lvl="0" algn="just"/>
            <a:r>
              <a:rPr lang="it-IT" dirty="0"/>
              <a:t>Pronto Intervento (se con posti disponibili)</a:t>
            </a:r>
          </a:p>
          <a:p>
            <a:pPr lvl="0" algn="just"/>
            <a:r>
              <a:rPr lang="it-IT" dirty="0"/>
              <a:t>Spazio diritto di visita e relazione utenti interni ed esterni</a:t>
            </a:r>
          </a:p>
          <a:p>
            <a:pPr lvl="0" algn="just"/>
            <a:r>
              <a:rPr lang="it-IT" dirty="0"/>
              <a:t>Servizio di orientamento per la formazione e il lavoro</a:t>
            </a:r>
          </a:p>
          <a:p>
            <a:pPr lvl="0" algn="just"/>
            <a:r>
              <a:rPr lang="it-IT" dirty="0"/>
              <a:t>Partecipazioni ai corsi di alfabetizzazione per adulte straniere</a:t>
            </a:r>
          </a:p>
          <a:p>
            <a:pPr lvl="0" algn="just"/>
            <a:r>
              <a:rPr lang="it-IT" dirty="0"/>
              <a:t>Colloqui di sostegno psicologico per gli utenti interni ed esterni</a:t>
            </a:r>
          </a:p>
          <a:p>
            <a:pPr lvl="0" algn="just"/>
            <a:r>
              <a:rPr lang="it-IT" dirty="0"/>
              <a:t>Presenza un di pool di volontari formati dall’Associazione e coperti da Assicurazione</a:t>
            </a:r>
          </a:p>
        </p:txBody>
      </p:sp>
      <p:pic>
        <p:nvPicPr>
          <p:cNvPr id="3" name="Picture 7" descr="C:\Users\Casa accoglienza\Desktop\foto\DSC_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7999" y="592647"/>
            <a:ext cx="1934456" cy="291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a:extLst>
              <a:ext uri="{FF2B5EF4-FFF2-40B4-BE49-F238E27FC236}">
                <a16:creationId xmlns:a16="http://schemas.microsoft.com/office/drawing/2014/main" id="{47FA502C-1B98-D048-94F1-C510026E3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203" y="3984502"/>
            <a:ext cx="3818965" cy="2668645"/>
          </a:xfrm>
          <a:prstGeom prst="rect">
            <a:avLst/>
          </a:prstGeom>
        </p:spPr>
      </p:pic>
      <p:pic>
        <p:nvPicPr>
          <p:cNvPr id="7" name="Immagine 6">
            <a:extLst>
              <a:ext uri="{FF2B5EF4-FFF2-40B4-BE49-F238E27FC236}">
                <a16:creationId xmlns:a16="http://schemas.microsoft.com/office/drawing/2014/main" id="{5DF12F4A-F76F-1047-962D-75B56153D4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79" y="3984502"/>
            <a:ext cx="3830497" cy="2662518"/>
          </a:xfrm>
          <a:prstGeom prst="rect">
            <a:avLst/>
          </a:prstGeom>
        </p:spPr>
      </p:pic>
    </p:spTree>
    <p:extLst>
      <p:ext uri="{BB962C8B-B14F-4D97-AF65-F5344CB8AC3E}">
        <p14:creationId xmlns:p14="http://schemas.microsoft.com/office/powerpoint/2010/main" val="3803374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22467" y="1421024"/>
            <a:ext cx="5922402" cy="4247317"/>
          </a:xfrm>
          <a:prstGeom prst="rect">
            <a:avLst/>
          </a:prstGeom>
          <a:noFill/>
        </p:spPr>
        <p:txBody>
          <a:bodyPr wrap="square" rtlCol="0">
            <a:spAutoFit/>
          </a:bodyPr>
          <a:lstStyle/>
          <a:p>
            <a:r>
              <a:rPr lang="it-IT" b="1" dirty="0"/>
              <a:t>In Garlasco – “LA CASA DI EMMA” ALLOGGIO AUTONOMIA</a:t>
            </a:r>
            <a:endParaRPr lang="it-IT" dirty="0"/>
          </a:p>
          <a:p>
            <a:pPr lvl="0"/>
            <a:r>
              <a:rPr lang="it-IT" dirty="0"/>
              <a:t>L’alloggio è situato all’interno di una residenza e può ospitare  una  mamma con un massimo di due figli. </a:t>
            </a:r>
          </a:p>
          <a:p>
            <a:pPr lvl="0"/>
            <a:endParaRPr lang="it-IT" dirty="0"/>
          </a:p>
          <a:p>
            <a:pPr lvl="0"/>
            <a:r>
              <a:rPr lang="it-IT" dirty="0"/>
              <a:t>All’interno del Progetto Educativo sono delineati gli obiettivi del servizio offerto:</a:t>
            </a:r>
          </a:p>
          <a:p>
            <a:pPr lvl="0" algn="just"/>
            <a:r>
              <a:rPr lang="it-IT" dirty="0"/>
              <a:t>- accoglienza </a:t>
            </a:r>
          </a:p>
          <a:p>
            <a:pPr lvl="0" algn="just"/>
            <a:r>
              <a:rPr lang="it-IT" dirty="0"/>
              <a:t>- supporto e accompagnamento individuando una rete sociale esterna </a:t>
            </a:r>
          </a:p>
          <a:p>
            <a:pPr marL="285750" lvl="0" indent="-285750" algn="just">
              <a:buFontTx/>
              <a:buChar char="-"/>
            </a:pPr>
            <a:r>
              <a:rPr lang="it-IT" dirty="0"/>
              <a:t>garantire uno spazio di rielaborazione dei vissuti di sofferenza per instaurare nuove relazioni</a:t>
            </a:r>
          </a:p>
          <a:p>
            <a:pPr marL="285750" lvl="0" indent="-285750" algn="just">
              <a:buFontTx/>
              <a:buChar char="-"/>
            </a:pPr>
            <a:r>
              <a:rPr lang="it-IT" dirty="0"/>
              <a:t>fornire un riferimento </a:t>
            </a:r>
            <a:r>
              <a:rPr lang="it-IT" dirty="0" err="1"/>
              <a:t>psico</a:t>
            </a:r>
            <a:r>
              <a:rPr lang="it-IT" dirty="0"/>
              <a:t>-socio-educativo</a:t>
            </a:r>
          </a:p>
          <a:p>
            <a:pPr marL="285750" lvl="0" indent="-285750" algn="just">
              <a:buFontTx/>
              <a:buChar char="-"/>
            </a:pPr>
            <a:r>
              <a:rPr lang="it-IT" dirty="0"/>
              <a:t>lavoro di rete con Servizi Sociali, Tribunale dei Minorenni, aziende/enti esterni, istituzioni </a:t>
            </a:r>
          </a:p>
          <a:p>
            <a:pPr lvl="0"/>
            <a:endParaRPr lang="it-IT" dirty="0"/>
          </a:p>
        </p:txBody>
      </p:sp>
      <p:pic>
        <p:nvPicPr>
          <p:cNvPr id="7" name="Immagine 6">
            <a:extLst>
              <a:ext uri="{FF2B5EF4-FFF2-40B4-BE49-F238E27FC236}">
                <a16:creationId xmlns:a16="http://schemas.microsoft.com/office/drawing/2014/main" id="{B3F814C1-BE44-C048-B2C8-7803877208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4703" y="2268517"/>
            <a:ext cx="2559530" cy="1921153"/>
          </a:xfrm>
          <a:prstGeom prst="rect">
            <a:avLst/>
          </a:prstGeom>
        </p:spPr>
      </p:pic>
      <p:pic>
        <p:nvPicPr>
          <p:cNvPr id="4" name="Immagine 3">
            <a:extLst>
              <a:ext uri="{FF2B5EF4-FFF2-40B4-BE49-F238E27FC236}">
                <a16:creationId xmlns:a16="http://schemas.microsoft.com/office/drawing/2014/main" id="{6AB7DB08-9215-FD48-BF73-59BAD3C8D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89" y="1822468"/>
            <a:ext cx="2246144" cy="2994859"/>
          </a:xfrm>
          <a:prstGeom prst="rect">
            <a:avLst/>
          </a:prstGeom>
        </p:spPr>
      </p:pic>
    </p:spTree>
    <p:extLst>
      <p:ext uri="{BB962C8B-B14F-4D97-AF65-F5344CB8AC3E}">
        <p14:creationId xmlns:p14="http://schemas.microsoft.com/office/powerpoint/2010/main" val="4107790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62D7140-47E9-0E47-965A-2C9956E90242}"/>
              </a:ext>
            </a:extLst>
          </p:cNvPr>
          <p:cNvSpPr txBox="1"/>
          <p:nvPr/>
        </p:nvSpPr>
        <p:spPr>
          <a:xfrm>
            <a:off x="745724" y="514905"/>
            <a:ext cx="10457895" cy="4801314"/>
          </a:xfrm>
          <a:prstGeom prst="rect">
            <a:avLst/>
          </a:prstGeom>
          <a:noFill/>
        </p:spPr>
        <p:txBody>
          <a:bodyPr wrap="square" rtlCol="0">
            <a:spAutoFit/>
          </a:bodyPr>
          <a:lstStyle/>
          <a:p>
            <a:r>
              <a:rPr lang="it-IT" b="1" dirty="0"/>
              <a:t>Presentazione</a:t>
            </a:r>
          </a:p>
          <a:p>
            <a:endParaRPr lang="it-IT" b="1" dirty="0"/>
          </a:p>
          <a:p>
            <a:r>
              <a:rPr lang="it-IT" dirty="0"/>
              <a:t>Il bilancio sociale è uno strumento di </a:t>
            </a:r>
            <a:r>
              <a:rPr lang="it-IT" dirty="0" err="1"/>
              <a:t>accountability</a:t>
            </a:r>
            <a:r>
              <a:rPr lang="it-IT" dirty="0"/>
              <a:t>, ovvero di rendicontazione delle responsabilità, dei comportamenti e dei risultati sociali, ambientali ed economici delle attività svolte da un’organizzazione.</a:t>
            </a:r>
          </a:p>
          <a:p>
            <a:endParaRPr lang="it-IT" dirty="0"/>
          </a:p>
          <a:p>
            <a:r>
              <a:rPr lang="it-IT" dirty="0"/>
              <a:t>La realizzazione di questo bilancio sociale «affianca» il tradizionale bilancio di  esercizio, fornendo una valutazione  pluridimensionale (non solo economica, ma anche sociale ed ambientale). Il bilancio sociale tiene conto della complessità dello scenario all’interno del quale si muove l’Associazione e rappresenta l’esito di un percorso  attraverso cui l’organizzazione rende conto, ai diversi stakeholder, interni ed esterni, della propria mansione, degli obiettivi, delle strategie e delle attività. </a:t>
            </a:r>
          </a:p>
          <a:p>
            <a:endParaRPr lang="it-IT" dirty="0"/>
          </a:p>
          <a:p>
            <a:r>
              <a:rPr lang="it-IT" dirty="0"/>
              <a:t>Tra gli obiettivi che hanno portato alla realizzazione dell’edizione 2020 del bilancio sociale vi sono:</a:t>
            </a:r>
          </a:p>
          <a:p>
            <a:pPr marL="285750" indent="-285750">
              <a:buFontTx/>
              <a:buChar char="-"/>
            </a:pPr>
            <a:r>
              <a:rPr lang="it-IT" dirty="0"/>
              <a:t>informare i portatori di interesse</a:t>
            </a:r>
          </a:p>
          <a:p>
            <a:pPr marL="285750" indent="-285750">
              <a:buFontTx/>
              <a:buChar char="-"/>
            </a:pPr>
            <a:r>
              <a:rPr lang="it-IT" dirty="0"/>
              <a:t>Modernizzare lo strumento </a:t>
            </a:r>
          </a:p>
          <a:p>
            <a:pPr marL="285750" indent="-285750">
              <a:buFontTx/>
              <a:buChar char="-"/>
            </a:pPr>
            <a:r>
              <a:rPr lang="it-IT" dirty="0"/>
              <a:t>Rispondere agli adempimenti di legge</a:t>
            </a:r>
          </a:p>
          <a:p>
            <a:endParaRPr lang="it-IT" dirty="0"/>
          </a:p>
          <a:p>
            <a:endParaRPr lang="it-IT" dirty="0"/>
          </a:p>
        </p:txBody>
      </p:sp>
    </p:spTree>
    <p:extLst>
      <p:ext uri="{BB962C8B-B14F-4D97-AF65-F5344CB8AC3E}">
        <p14:creationId xmlns:p14="http://schemas.microsoft.com/office/powerpoint/2010/main" val="386417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76111" y="1022744"/>
            <a:ext cx="6703865" cy="5632311"/>
          </a:xfrm>
          <a:prstGeom prst="rect">
            <a:avLst/>
          </a:prstGeom>
          <a:noFill/>
        </p:spPr>
        <p:txBody>
          <a:bodyPr wrap="square" rtlCol="0">
            <a:spAutoFit/>
          </a:bodyPr>
          <a:lstStyle/>
          <a:p>
            <a:r>
              <a:rPr lang="it-IT" b="1" dirty="0"/>
              <a:t>In Garlasco – “LA CHIOCCIOLA” ALLOGGIO AUTONOMIA</a:t>
            </a:r>
            <a:endParaRPr lang="it-IT" dirty="0"/>
          </a:p>
          <a:p>
            <a:pPr lvl="0" algn="just"/>
            <a:r>
              <a:rPr lang="it-IT" dirty="0"/>
              <a:t>L’alloggio può essere utilizzato per l’avvio di progetti  per uno o due neomaggiorenni con prosieguo amministrativo definito dal Tribunale per i Minorenni. </a:t>
            </a:r>
          </a:p>
          <a:p>
            <a:pPr lvl="0" algn="just"/>
            <a:r>
              <a:rPr lang="it-IT" dirty="0"/>
              <a:t>Agli ospiti viene offerto: </a:t>
            </a:r>
          </a:p>
          <a:p>
            <a:pPr marL="285750" lvl="0" indent="-285750" algn="just">
              <a:buFontTx/>
              <a:buChar char="-"/>
            </a:pPr>
            <a:r>
              <a:rPr lang="it-IT" dirty="0"/>
              <a:t>Una sistemazione abitativa adeguata</a:t>
            </a:r>
          </a:p>
          <a:p>
            <a:pPr marL="285750" lvl="0" indent="-285750" algn="just">
              <a:buFontTx/>
              <a:buChar char="-"/>
            </a:pPr>
            <a:r>
              <a:rPr lang="it-IT" dirty="0"/>
              <a:t>Accompagnamento e sostegno educativo, finalizzato al potenziamento delle risorse individuali;</a:t>
            </a:r>
          </a:p>
          <a:p>
            <a:pPr marL="285750" lvl="0" indent="-285750" algn="just">
              <a:buFontTx/>
              <a:buChar char="-"/>
            </a:pPr>
            <a:r>
              <a:rPr lang="it-IT" dirty="0"/>
              <a:t>Affiancamento e orientamento nel percorso formativo e professionale attraverso l’acquisizione di competenze professionali</a:t>
            </a:r>
          </a:p>
          <a:p>
            <a:pPr marL="285750" lvl="0" indent="-285750" algn="just">
              <a:buFontTx/>
              <a:buChar char="-"/>
            </a:pPr>
            <a:r>
              <a:rPr lang="it-IT" dirty="0"/>
              <a:t>Sostegno nel processo di acquisizione di responsabilità con relativo inserimento sul territorio </a:t>
            </a:r>
          </a:p>
          <a:p>
            <a:pPr marL="285750" lvl="0" indent="-285750" algn="just">
              <a:buFontTx/>
              <a:buChar char="-"/>
            </a:pPr>
            <a:r>
              <a:rPr lang="it-IT" dirty="0"/>
              <a:t>Eventuale supporto psicologico là dove richiesto da parte del Servizio Sociale</a:t>
            </a:r>
          </a:p>
          <a:p>
            <a:pPr marL="285750" lvl="0" indent="-285750" algn="just">
              <a:buFontTx/>
              <a:buChar char="-"/>
            </a:pPr>
            <a:r>
              <a:rPr lang="it-IT" dirty="0"/>
              <a:t>Affiancamento nello svolgimento di pratiche burocratiche e sanitarie</a:t>
            </a:r>
          </a:p>
          <a:p>
            <a:pPr marL="285750" lvl="0" indent="-285750">
              <a:buFontTx/>
              <a:buChar char="-"/>
            </a:pPr>
            <a:endParaRPr lang="it-IT" dirty="0"/>
          </a:p>
          <a:p>
            <a:pPr marL="285750" lvl="0" indent="-285750">
              <a:buFontTx/>
              <a:buChar char="-"/>
            </a:pPr>
            <a:endParaRPr lang="it-IT" dirty="0"/>
          </a:p>
          <a:p>
            <a:pPr marL="285750" lvl="0" indent="-285750">
              <a:buFontTx/>
              <a:buChar char="-"/>
            </a:pPr>
            <a:endParaRPr lang="it-IT" dirty="0"/>
          </a:p>
          <a:p>
            <a:r>
              <a:rPr lang="it-IT" dirty="0"/>
              <a:t> </a:t>
            </a:r>
          </a:p>
        </p:txBody>
      </p:sp>
      <p:pic>
        <p:nvPicPr>
          <p:cNvPr id="4" name="Immagine 3">
            <a:extLst>
              <a:ext uri="{FF2B5EF4-FFF2-40B4-BE49-F238E27FC236}">
                <a16:creationId xmlns:a16="http://schemas.microsoft.com/office/drawing/2014/main" id="{297A17B9-B286-9740-BA27-A243070EA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6543" y="1639228"/>
            <a:ext cx="2241395" cy="2988527"/>
          </a:xfrm>
          <a:prstGeom prst="rect">
            <a:avLst/>
          </a:prstGeom>
        </p:spPr>
      </p:pic>
    </p:spTree>
    <p:extLst>
      <p:ext uri="{BB962C8B-B14F-4D97-AF65-F5344CB8AC3E}">
        <p14:creationId xmlns:p14="http://schemas.microsoft.com/office/powerpoint/2010/main" val="1009997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83771" y="643812"/>
            <a:ext cx="10758196" cy="3970318"/>
          </a:xfrm>
          <a:prstGeom prst="rect">
            <a:avLst/>
          </a:prstGeom>
          <a:noFill/>
        </p:spPr>
        <p:txBody>
          <a:bodyPr wrap="square" rtlCol="0">
            <a:spAutoFit/>
          </a:bodyPr>
          <a:lstStyle/>
          <a:p>
            <a:r>
              <a:rPr lang="it-IT" b="1" dirty="0"/>
              <a:t>Metodologia</a:t>
            </a:r>
            <a:endParaRPr lang="it-IT" dirty="0"/>
          </a:p>
          <a:p>
            <a:r>
              <a:rPr lang="it-IT" b="1" dirty="0"/>
              <a:t> </a:t>
            </a:r>
            <a:endParaRPr lang="it-IT" dirty="0"/>
          </a:p>
          <a:p>
            <a:r>
              <a:rPr lang="it-IT" dirty="0"/>
              <a:t>L’Attività di progettare diventa lo strumento a disposizione delle persone sia a livello personale sia a livello professionale, per vivere la complessità che caratterizza la vita attuale; si può definire la progettazione, sotto l’aspetto psicologico, con l’obiettivo di prefigurare il “vestito su misura” per l’utente dell’azione educativa. </a:t>
            </a:r>
          </a:p>
          <a:p>
            <a:r>
              <a:rPr lang="it-IT" dirty="0"/>
              <a:t>L’intervento educativo è un’azione che considera la </a:t>
            </a:r>
            <a:r>
              <a:rPr lang="it-IT" u="sng" dirty="0"/>
              <a:t>specificità</a:t>
            </a:r>
            <a:r>
              <a:rPr lang="it-IT" dirty="0"/>
              <a:t> e </a:t>
            </a:r>
            <a:r>
              <a:rPr lang="it-IT" u="sng" dirty="0"/>
              <a:t>l’unicità</a:t>
            </a:r>
            <a:r>
              <a:rPr lang="it-IT" dirty="0"/>
              <a:t> dell’utente ed è su questi due aspetti che si va operando, attraverso processi di avvicinamento e ridefinizione sempre diversi tra loro, la relazione del soggetto con il mondo. </a:t>
            </a:r>
          </a:p>
          <a:p>
            <a:r>
              <a:rPr lang="it-IT" dirty="0"/>
              <a:t>I “vestiti su misura” richiedono:</a:t>
            </a:r>
          </a:p>
          <a:p>
            <a:pPr marL="285750" lvl="0" indent="-285750">
              <a:buFont typeface="Arial" panose="020B0604020202020204" pitchFamily="34" charset="0"/>
              <a:buChar char="•"/>
            </a:pPr>
            <a:r>
              <a:rPr lang="it-IT" dirty="0"/>
              <a:t>alta competenza professionale</a:t>
            </a:r>
          </a:p>
          <a:p>
            <a:pPr marL="285750" lvl="0" indent="-285750">
              <a:buFont typeface="Arial" panose="020B0604020202020204" pitchFamily="34" charset="0"/>
              <a:buChar char="•"/>
            </a:pPr>
            <a:r>
              <a:rPr lang="it-IT" dirty="0"/>
              <a:t>che tali interventi siano fatti in relazione ai bisogni e alle domande delle persone</a:t>
            </a:r>
          </a:p>
          <a:p>
            <a:pPr marL="285750" lvl="0" indent="-285750">
              <a:buFont typeface="Arial" panose="020B0604020202020204" pitchFamily="34" charset="0"/>
              <a:buChar char="•"/>
            </a:pPr>
            <a:r>
              <a:rPr lang="it-IT" dirty="0"/>
              <a:t>flessibilità: saper adattare vestito, modello e stoffa ai bisogni e alle specificità del soggetto.</a:t>
            </a:r>
          </a:p>
          <a:p>
            <a:r>
              <a:rPr lang="it-IT" dirty="0"/>
              <a:t> </a:t>
            </a:r>
          </a:p>
          <a:p>
            <a:r>
              <a:rPr lang="it-IT" dirty="0"/>
              <a:t>L’intervento è </a:t>
            </a:r>
            <a:r>
              <a:rPr lang="it-IT" i="1" dirty="0"/>
              <a:t>con</a:t>
            </a:r>
            <a:r>
              <a:rPr lang="it-IT" dirty="0"/>
              <a:t> la persone e </a:t>
            </a:r>
            <a:r>
              <a:rPr lang="it-IT" i="1" dirty="0"/>
              <a:t>per</a:t>
            </a:r>
            <a:r>
              <a:rPr lang="it-IT" dirty="0"/>
              <a:t> la persona, orientato alla riattivazione delle potenzialità dell’utente.</a:t>
            </a:r>
          </a:p>
        </p:txBody>
      </p:sp>
    </p:spTree>
    <p:extLst>
      <p:ext uri="{BB962C8B-B14F-4D97-AF65-F5344CB8AC3E}">
        <p14:creationId xmlns:p14="http://schemas.microsoft.com/office/powerpoint/2010/main" val="3122640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13183" y="625150"/>
            <a:ext cx="11140751" cy="3416320"/>
          </a:xfrm>
          <a:prstGeom prst="rect">
            <a:avLst/>
          </a:prstGeom>
          <a:noFill/>
        </p:spPr>
        <p:txBody>
          <a:bodyPr wrap="square" rtlCol="0">
            <a:spAutoFit/>
          </a:bodyPr>
          <a:lstStyle/>
          <a:p>
            <a:r>
              <a:rPr lang="it-IT" b="1" dirty="0"/>
              <a:t>L'équipe educativa</a:t>
            </a:r>
            <a:r>
              <a:rPr lang="it-IT" dirty="0"/>
              <a:t> </a:t>
            </a:r>
          </a:p>
          <a:p>
            <a:r>
              <a:rPr lang="it-IT" dirty="0"/>
              <a:t> </a:t>
            </a:r>
          </a:p>
          <a:p>
            <a:pPr lvl="0"/>
            <a:r>
              <a:rPr lang="it-IT" dirty="0"/>
              <a:t>L’équipe educativa formata da professionisti esamina le richieste di inserimento di minori nella struttura, tenendo conto delle loro problematiche in relazione al contesto comunitario; programma le linee guida progettuali individuali per ogni minore con obiettivi specifici.</a:t>
            </a:r>
          </a:p>
          <a:p>
            <a:pPr lvl="0"/>
            <a:r>
              <a:rPr lang="it-IT" dirty="0"/>
              <a:t>Progetta e verifica gli interventi educativi attraverso riunioni, partecipa a incontri di Supervisione Educativa, tenuti da un professionista esterno</a:t>
            </a:r>
          </a:p>
          <a:p>
            <a:pPr lvl="0"/>
            <a:r>
              <a:rPr lang="it-IT" dirty="0"/>
              <a:t>L’équipe stende un progetto educativo individuale - PEI- per ciascun ospite che persegua la finalità di garantire un maggior </a:t>
            </a:r>
            <a:r>
              <a:rPr lang="it-IT"/>
              <a:t>benessere psico-fisico.  </a:t>
            </a:r>
            <a:endParaRPr lang="it-IT" dirty="0"/>
          </a:p>
          <a:p>
            <a:pPr lvl="0"/>
            <a:r>
              <a:rPr lang="it-IT" dirty="0"/>
              <a:t>Si confronta periodicamente con i Servizi di riferimento sul Progetto dell’utente. </a:t>
            </a:r>
          </a:p>
          <a:p>
            <a:pPr lvl="0"/>
            <a:r>
              <a:rPr lang="it-IT" dirty="0"/>
              <a:t>Si confronta con i Servizi specialistici, scolastici e pediatrici al fine di mantenere la circolarità delle informazioni e la condivisione del Progetto.</a:t>
            </a:r>
          </a:p>
        </p:txBody>
      </p:sp>
    </p:spTree>
    <p:extLst>
      <p:ext uri="{BB962C8B-B14F-4D97-AF65-F5344CB8AC3E}">
        <p14:creationId xmlns:p14="http://schemas.microsoft.com/office/powerpoint/2010/main" val="103974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2105" y="790540"/>
            <a:ext cx="7254460" cy="3139321"/>
          </a:xfrm>
          <a:prstGeom prst="rect">
            <a:avLst/>
          </a:prstGeom>
          <a:noFill/>
        </p:spPr>
        <p:txBody>
          <a:bodyPr wrap="square" rtlCol="0">
            <a:spAutoFit/>
          </a:bodyPr>
          <a:lstStyle/>
          <a:p>
            <a:r>
              <a:rPr lang="it-IT" b="1" dirty="0"/>
              <a:t>Giornata tipo</a:t>
            </a:r>
            <a:endParaRPr lang="it-IT" dirty="0"/>
          </a:p>
          <a:p>
            <a:r>
              <a:rPr lang="it-IT" dirty="0"/>
              <a:t> </a:t>
            </a:r>
          </a:p>
          <a:p>
            <a:pPr algn="just"/>
            <a:r>
              <a:rPr lang="it-IT" dirty="0"/>
              <a:t>All’interno della Comunità, oltre all’ordinario svolgimento della quotidianità secondo uno stile di tipo familiare, si propongono:</a:t>
            </a:r>
          </a:p>
          <a:p>
            <a:pPr lvl="0" algn="just"/>
            <a:r>
              <a:rPr lang="it-IT" dirty="0"/>
              <a:t>attività educative e di sostegno scolastico</a:t>
            </a:r>
          </a:p>
          <a:p>
            <a:pPr lvl="0" algn="just"/>
            <a:r>
              <a:rPr lang="it-IT" dirty="0"/>
              <a:t>attività di sviluppo dell’autonomia e della relazionalità</a:t>
            </a:r>
          </a:p>
          <a:p>
            <a:pPr lvl="0" algn="just"/>
            <a:r>
              <a:rPr lang="it-IT" dirty="0"/>
              <a:t>attività di sviluppo della cura del sé</a:t>
            </a:r>
          </a:p>
          <a:p>
            <a:pPr lvl="0" algn="just"/>
            <a:r>
              <a:rPr lang="it-IT" dirty="0"/>
              <a:t>partecipazione ad attività sportive, ludiche, laboratoriali e per il tempo libero</a:t>
            </a:r>
          </a:p>
          <a:p>
            <a:pPr lvl="0" algn="just"/>
            <a:r>
              <a:rPr lang="it-IT" dirty="0"/>
              <a:t>soggiorni estivi</a:t>
            </a:r>
          </a:p>
          <a:p>
            <a:pPr lvl="0" algn="just"/>
            <a:r>
              <a:rPr lang="it-IT" dirty="0"/>
              <a:t>uscite, gite ed escursioni varie.</a:t>
            </a:r>
          </a:p>
        </p:txBody>
      </p:sp>
      <p:pic>
        <p:nvPicPr>
          <p:cNvPr id="4" name="Immagine 3">
            <a:extLst>
              <a:ext uri="{FF2B5EF4-FFF2-40B4-BE49-F238E27FC236}">
                <a16:creationId xmlns:a16="http://schemas.microsoft.com/office/drawing/2014/main" id="{EA1BFF85-DCA9-EE46-8C3B-C8F197CA5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0305" y="533400"/>
            <a:ext cx="3297891" cy="4397188"/>
          </a:xfrm>
          <a:prstGeom prst="rect">
            <a:avLst/>
          </a:prstGeom>
        </p:spPr>
      </p:pic>
      <p:pic>
        <p:nvPicPr>
          <p:cNvPr id="6" name="Immagine 5">
            <a:extLst>
              <a:ext uri="{FF2B5EF4-FFF2-40B4-BE49-F238E27FC236}">
                <a16:creationId xmlns:a16="http://schemas.microsoft.com/office/drawing/2014/main" id="{CDB39E75-8281-A143-89AA-C16E26B56B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6189" y="4067171"/>
            <a:ext cx="3616364" cy="2710146"/>
          </a:xfrm>
          <a:prstGeom prst="rect">
            <a:avLst/>
          </a:prstGeom>
        </p:spPr>
      </p:pic>
    </p:spTree>
    <p:extLst>
      <p:ext uri="{BB962C8B-B14F-4D97-AF65-F5344CB8AC3E}">
        <p14:creationId xmlns:p14="http://schemas.microsoft.com/office/powerpoint/2010/main" val="1814638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86408" y="867747"/>
            <a:ext cx="9843796" cy="3139321"/>
          </a:xfrm>
          <a:prstGeom prst="rect">
            <a:avLst/>
          </a:prstGeom>
          <a:noFill/>
        </p:spPr>
        <p:txBody>
          <a:bodyPr wrap="square" rtlCol="0">
            <a:spAutoFit/>
          </a:bodyPr>
          <a:lstStyle/>
          <a:p>
            <a:r>
              <a:rPr lang="it-IT" b="1" u="sng" dirty="0"/>
              <a:t>Giornata tipo (periodo scolastico)</a:t>
            </a:r>
            <a:endParaRPr lang="it-IT" dirty="0"/>
          </a:p>
          <a:p>
            <a:r>
              <a:rPr lang="it-IT" b="1" dirty="0"/>
              <a:t>Mattino</a:t>
            </a:r>
            <a:r>
              <a:rPr lang="it-IT" dirty="0"/>
              <a:t>: l’educatore predispone la colazione; gli adolescenti quindi prendono il pullman scolastico in autonomia. L’educatore accompagna a scuola i minori che frequentano la scuola dell’infanzia e la primaria; prepara e serve il pranzo ai ragazzi che non usufruiscono del servizio mensa scolastica.</a:t>
            </a:r>
          </a:p>
          <a:p>
            <a:r>
              <a:rPr lang="it-IT" b="1" dirty="0"/>
              <a:t>Pomeriggio:</a:t>
            </a:r>
            <a:r>
              <a:rPr lang="it-IT" dirty="0"/>
              <a:t> a pranzo terminato, dopo una breve pausa relax, i ragazzi svolgono i compiti con l’affiancamento dell’educatore; lo stesso riprende i bambini che avevano lezioni pomeridiane, accompagna chi svolge attività sportiva scelta nel rispetto delle sue inclinazioni personali. Prima di cena i ragazzi provvedono all’igiene personale e riordinano gli spazi comuni. L’educatore prepara la cena.</a:t>
            </a:r>
          </a:p>
          <a:p>
            <a:r>
              <a:rPr lang="it-IT" b="1" dirty="0"/>
              <a:t>Sera:</a:t>
            </a:r>
            <a:r>
              <a:rPr lang="it-IT" dirty="0"/>
              <a:t> si cena tutti insieme, l’educatore serve il pasto, al termine del quale i ragazzi possono guardare la televisione, leggere o fare dei giochi da tavola. L’educatore accompagna i ragazzi nelle camere per dar loro la buona notte.</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306" y="4581332"/>
            <a:ext cx="289877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081" y="3942879"/>
            <a:ext cx="2573438" cy="144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5519" y="4585044"/>
            <a:ext cx="2923722" cy="164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494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66784" y="393588"/>
            <a:ext cx="10046691" cy="3139321"/>
          </a:xfrm>
          <a:prstGeom prst="rect">
            <a:avLst/>
          </a:prstGeom>
          <a:noFill/>
        </p:spPr>
        <p:txBody>
          <a:bodyPr wrap="square" rtlCol="0">
            <a:spAutoFit/>
          </a:bodyPr>
          <a:lstStyle/>
          <a:p>
            <a:pPr algn="just"/>
            <a:r>
              <a:rPr lang="it-IT" b="1" u="sng" dirty="0"/>
              <a:t>Giornata tipo (vacanze estive)</a:t>
            </a:r>
            <a:endParaRPr lang="it-IT" dirty="0"/>
          </a:p>
          <a:p>
            <a:pPr algn="just"/>
            <a:r>
              <a:rPr lang="it-IT" b="1" dirty="0"/>
              <a:t>Mattino</a:t>
            </a:r>
            <a:r>
              <a:rPr lang="it-IT" dirty="0"/>
              <a:t>: l’educatore prepara la colazione ai ragazzi, che poi partecipano ad attività ludico-ricreative o a laboratori organizzati dall’équipe. Durante il periodo estivo i ragazzi partecipano al </a:t>
            </a:r>
            <a:r>
              <a:rPr lang="it-IT" dirty="0" err="1"/>
              <a:t>Grest</a:t>
            </a:r>
            <a:r>
              <a:rPr lang="it-IT" dirty="0"/>
              <a:t> organizzato dall’Oratorio del paese. Nei giorni in cui i ragazzi frequentano l’oratorio pranzano fuori sede, mentre il sabato e la domenica si pranza in Comunità. </a:t>
            </a:r>
          </a:p>
          <a:p>
            <a:pPr algn="just"/>
            <a:r>
              <a:rPr lang="it-IT" b="1" dirty="0"/>
              <a:t>Pomeriggio</a:t>
            </a:r>
            <a:r>
              <a:rPr lang="it-IT" dirty="0"/>
              <a:t>: terminato il </a:t>
            </a:r>
            <a:r>
              <a:rPr lang="it-IT" dirty="0" err="1"/>
              <a:t>Grest</a:t>
            </a:r>
            <a:r>
              <a:rPr lang="it-IT" dirty="0"/>
              <a:t> o i laboratori, l’educatore affianca gli ospiti nell’esecuzione dei compiti scolastici estivi. Prima di cena i ragazzi provvedono all’igiene personale e riordinano gli spazi comuni. L’educatore prepara la cena. Durante i weekend gli educatori organizzano uscite sul territorio.</a:t>
            </a:r>
          </a:p>
          <a:p>
            <a:pPr algn="just"/>
            <a:r>
              <a:rPr lang="it-IT" b="1" dirty="0"/>
              <a:t>Sera:</a:t>
            </a:r>
            <a:r>
              <a:rPr lang="it-IT" dirty="0"/>
              <a:t> si cena tutti insieme e si svolgono attività secondo le modalità sopra indicate.</a:t>
            </a:r>
          </a:p>
          <a:p>
            <a:pPr algn="just"/>
            <a:r>
              <a:rPr lang="it-IT" dirty="0"/>
              <a:t>Durante i mesi di </a:t>
            </a:r>
            <a:r>
              <a:rPr lang="it-IT" b="1" dirty="0"/>
              <a:t>luglio e agosto</a:t>
            </a:r>
            <a:r>
              <a:rPr lang="it-IT" dirty="0"/>
              <a:t> la Comunità si trasferisce nel luogo di villeggiatura stabilito dall’Associazione e quindi la giornata è trascorsa tipicamente come vacanza.</a:t>
            </a:r>
          </a:p>
        </p:txBody>
      </p:sp>
      <p:pic>
        <p:nvPicPr>
          <p:cNvPr id="4" name="Immagine 3">
            <a:extLst>
              <a:ext uri="{FF2B5EF4-FFF2-40B4-BE49-F238E27FC236}">
                <a16:creationId xmlns:a16="http://schemas.microsoft.com/office/drawing/2014/main" id="{59BE6A57-FB18-CC4E-A7D9-FBB2A866D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683" y="3775251"/>
            <a:ext cx="6122894" cy="2808384"/>
          </a:xfrm>
          <a:prstGeom prst="rect">
            <a:avLst/>
          </a:prstGeom>
        </p:spPr>
      </p:pic>
    </p:spTree>
    <p:extLst>
      <p:ext uri="{BB962C8B-B14F-4D97-AF65-F5344CB8AC3E}">
        <p14:creationId xmlns:p14="http://schemas.microsoft.com/office/powerpoint/2010/main" val="1069016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9C24F34-2550-BC4D-B9A8-4E8115E19D5F}"/>
              </a:ext>
            </a:extLst>
          </p:cNvPr>
          <p:cNvSpPr txBox="1"/>
          <p:nvPr/>
        </p:nvSpPr>
        <p:spPr>
          <a:xfrm>
            <a:off x="876679" y="0"/>
            <a:ext cx="9843796" cy="677108"/>
          </a:xfrm>
          <a:prstGeom prst="rect">
            <a:avLst/>
          </a:prstGeom>
          <a:noFill/>
        </p:spPr>
        <p:txBody>
          <a:bodyPr wrap="square" rtlCol="0">
            <a:spAutoFit/>
          </a:bodyPr>
          <a:lstStyle/>
          <a:p>
            <a:pPr algn="ctr"/>
            <a:r>
              <a:rPr lang="it-IT" sz="2000" b="1" dirty="0"/>
              <a:t>Situazione economica finanziaria </a:t>
            </a:r>
            <a:endParaRPr lang="it-IT" sz="800" b="1" u="sng" dirty="0"/>
          </a:p>
          <a:p>
            <a:pPr algn="ctr"/>
            <a:r>
              <a:rPr lang="it-IT" u="sng" dirty="0"/>
              <a:t>Stato Patrimoniale</a:t>
            </a:r>
          </a:p>
        </p:txBody>
      </p:sp>
      <p:graphicFrame>
        <p:nvGraphicFramePr>
          <p:cNvPr id="3" name="Tabella 2">
            <a:extLst>
              <a:ext uri="{FF2B5EF4-FFF2-40B4-BE49-F238E27FC236}">
                <a16:creationId xmlns:a16="http://schemas.microsoft.com/office/drawing/2014/main" id="{BADB7674-DC24-4D4E-8200-8DF22C8BAE2C}"/>
              </a:ext>
            </a:extLst>
          </p:cNvPr>
          <p:cNvGraphicFramePr>
            <a:graphicFrameLocks noGrp="1"/>
          </p:cNvGraphicFramePr>
          <p:nvPr>
            <p:extLst>
              <p:ext uri="{D42A27DB-BD31-4B8C-83A1-F6EECF244321}">
                <p14:modId xmlns:p14="http://schemas.microsoft.com/office/powerpoint/2010/main" val="831784876"/>
              </p:ext>
            </p:extLst>
          </p:nvPr>
        </p:nvGraphicFramePr>
        <p:xfrm>
          <a:off x="429205" y="677108"/>
          <a:ext cx="11146710" cy="5867400"/>
        </p:xfrm>
        <a:graphic>
          <a:graphicData uri="http://schemas.openxmlformats.org/drawingml/2006/table">
            <a:tbl>
              <a:tblPr firstRow="1" bandRow="1">
                <a:tableStyleId>{22838BEF-8BB2-4498-84A7-C5851F593DF1}</a:tableStyleId>
              </a:tblPr>
              <a:tblGrid>
                <a:gridCol w="3481313">
                  <a:extLst>
                    <a:ext uri="{9D8B030D-6E8A-4147-A177-3AD203B41FA5}">
                      <a16:colId xmlns:a16="http://schemas.microsoft.com/office/drawing/2014/main" val="2361412075"/>
                    </a:ext>
                  </a:extLst>
                </a:gridCol>
                <a:gridCol w="1932050">
                  <a:extLst>
                    <a:ext uri="{9D8B030D-6E8A-4147-A177-3AD203B41FA5}">
                      <a16:colId xmlns:a16="http://schemas.microsoft.com/office/drawing/2014/main" val="366992987"/>
                    </a:ext>
                  </a:extLst>
                </a:gridCol>
                <a:gridCol w="3787814">
                  <a:extLst>
                    <a:ext uri="{9D8B030D-6E8A-4147-A177-3AD203B41FA5}">
                      <a16:colId xmlns:a16="http://schemas.microsoft.com/office/drawing/2014/main" val="4012746166"/>
                    </a:ext>
                  </a:extLst>
                </a:gridCol>
                <a:gridCol w="1945533">
                  <a:extLst>
                    <a:ext uri="{9D8B030D-6E8A-4147-A177-3AD203B41FA5}">
                      <a16:colId xmlns:a16="http://schemas.microsoft.com/office/drawing/2014/main" val="1302375484"/>
                    </a:ext>
                  </a:extLst>
                </a:gridCol>
              </a:tblGrid>
              <a:tr h="370840">
                <a:tc gridSpan="2">
                  <a:txBody>
                    <a:bodyPr/>
                    <a:lstStyle/>
                    <a:p>
                      <a:r>
                        <a:rPr lang="it-IT" dirty="0"/>
                        <a:t>Attività                                                                              euro</a:t>
                      </a:r>
                    </a:p>
                  </a:txBody>
                  <a:tcPr>
                    <a:solidFill>
                      <a:srgbClr val="0070C0"/>
                    </a:solidFill>
                  </a:tcPr>
                </a:tc>
                <a:tc hMerge="1">
                  <a:txBody>
                    <a:bodyPr/>
                    <a:lstStyle/>
                    <a:p>
                      <a:endParaRPr lang="it-IT" dirty="0"/>
                    </a:p>
                  </a:txBody>
                  <a:tcPr/>
                </a:tc>
                <a:tc gridSpan="2">
                  <a:txBody>
                    <a:bodyPr/>
                    <a:lstStyle/>
                    <a:p>
                      <a:r>
                        <a:rPr lang="it-IT" dirty="0"/>
                        <a:t>Ricavi                                                                                    euro</a:t>
                      </a:r>
                    </a:p>
                  </a:txBody>
                  <a:tcPr>
                    <a:solidFill>
                      <a:srgbClr val="0070C0"/>
                    </a:solidFill>
                  </a:tcPr>
                </a:tc>
                <a:tc hMerge="1">
                  <a:txBody>
                    <a:bodyPr/>
                    <a:lstStyle/>
                    <a:p>
                      <a:endParaRPr lang="it-IT" dirty="0"/>
                    </a:p>
                  </a:txBody>
                  <a:tcPr/>
                </a:tc>
                <a:extLst>
                  <a:ext uri="{0D108BD9-81ED-4DB2-BD59-A6C34878D82A}">
                    <a16:rowId xmlns:a16="http://schemas.microsoft.com/office/drawing/2014/main" val="413728210"/>
                  </a:ext>
                </a:extLst>
              </a:tr>
              <a:tr h="370840">
                <a:tc>
                  <a:txBody>
                    <a:bodyPr/>
                    <a:lstStyle/>
                    <a:p>
                      <a:r>
                        <a:rPr lang="it-IT" sz="1600" dirty="0"/>
                        <a:t>Immobilizzazioni immateriali</a:t>
                      </a:r>
                    </a:p>
                  </a:txBody>
                  <a:tcPr/>
                </a:tc>
                <a:tc>
                  <a:txBody>
                    <a:bodyPr/>
                    <a:lstStyle/>
                    <a:p>
                      <a:pPr algn="r"/>
                      <a:r>
                        <a:rPr lang="it-IT" sz="1600" dirty="0"/>
                        <a:t>0,0</a:t>
                      </a:r>
                    </a:p>
                  </a:txBody>
                  <a:tcPr/>
                </a:tc>
                <a:tc>
                  <a:txBody>
                    <a:bodyPr/>
                    <a:lstStyle/>
                    <a:p>
                      <a:r>
                        <a:rPr lang="it-IT" sz="1600" dirty="0"/>
                        <a:t>Capitale</a:t>
                      </a:r>
                    </a:p>
                  </a:txBody>
                  <a:tcPr/>
                </a:tc>
                <a:tc>
                  <a:txBody>
                    <a:bodyPr/>
                    <a:lstStyle/>
                    <a:p>
                      <a:pPr algn="r"/>
                      <a:r>
                        <a:rPr lang="it-IT" sz="1600" dirty="0"/>
                        <a:t>78985,00</a:t>
                      </a:r>
                    </a:p>
                  </a:txBody>
                  <a:tcPr/>
                </a:tc>
                <a:extLst>
                  <a:ext uri="{0D108BD9-81ED-4DB2-BD59-A6C34878D82A}">
                    <a16:rowId xmlns:a16="http://schemas.microsoft.com/office/drawing/2014/main" val="3399675628"/>
                  </a:ext>
                </a:extLst>
              </a:tr>
              <a:tr h="370840">
                <a:tc>
                  <a:txBody>
                    <a:bodyPr/>
                    <a:lstStyle/>
                    <a:p>
                      <a:r>
                        <a:rPr lang="it-IT" sz="1600" dirty="0"/>
                        <a:t>Immobilizzazioni materiali</a:t>
                      </a:r>
                    </a:p>
                    <a:p>
                      <a:r>
                        <a:rPr lang="it-IT" sz="1300" dirty="0"/>
                        <a:t>* di cui Euro 1.742.205 valore degli immobili di Zerbolò,  Besate,  Garlasco,  San Giorgio di Lomellina (valore al netto delle</a:t>
                      </a:r>
                      <a:r>
                        <a:rPr lang="it-IT" sz="1300" baseline="0" dirty="0"/>
                        <a:t> quote di </a:t>
                      </a:r>
                      <a:r>
                        <a:rPr lang="it-IT" sz="1300" dirty="0"/>
                        <a:t> ammortamento)</a:t>
                      </a:r>
                    </a:p>
                  </a:txBody>
                  <a:tcPr/>
                </a:tc>
                <a:tc>
                  <a:txBody>
                    <a:bodyPr/>
                    <a:lstStyle/>
                    <a:p>
                      <a:pPr algn="r"/>
                      <a:endParaRPr lang="it-IT" sz="1600" dirty="0"/>
                    </a:p>
                    <a:p>
                      <a:pPr algn="r"/>
                      <a:r>
                        <a:rPr lang="it-IT" sz="1600" dirty="0"/>
                        <a:t>1876.285,00</a:t>
                      </a:r>
                    </a:p>
                  </a:txBody>
                  <a:tcPr/>
                </a:tc>
                <a:tc>
                  <a:txBody>
                    <a:bodyPr/>
                    <a:lstStyle/>
                    <a:p>
                      <a:r>
                        <a:rPr lang="it-IT" sz="1600" dirty="0"/>
                        <a:t>Altre riserve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sz="1600" dirty="0"/>
                        <a:t>1665389,00</a:t>
                      </a:r>
                    </a:p>
                    <a:p>
                      <a:pPr algn="r"/>
                      <a:endParaRPr lang="it-IT" sz="1600" dirty="0"/>
                    </a:p>
                  </a:txBody>
                  <a:tcPr/>
                </a:tc>
                <a:extLst>
                  <a:ext uri="{0D108BD9-81ED-4DB2-BD59-A6C34878D82A}">
                    <a16:rowId xmlns:a16="http://schemas.microsoft.com/office/drawing/2014/main" val="1491659117"/>
                  </a:ext>
                </a:extLst>
              </a:tr>
              <a:tr h="370840">
                <a:tc>
                  <a:txBody>
                    <a:bodyPr/>
                    <a:lstStyle/>
                    <a:p>
                      <a:r>
                        <a:rPr lang="it-IT" sz="1600" dirty="0"/>
                        <a:t>Crediti </a:t>
                      </a:r>
                    </a:p>
                  </a:txBody>
                  <a:tcPr/>
                </a:tc>
                <a:tc>
                  <a:txBody>
                    <a:bodyPr/>
                    <a:lstStyle/>
                    <a:p>
                      <a:pPr algn="r"/>
                      <a:r>
                        <a:rPr lang="it-IT" sz="1600" dirty="0"/>
                        <a:t>215489,00</a:t>
                      </a:r>
                    </a:p>
                  </a:txBody>
                  <a:tcPr/>
                </a:tc>
                <a:tc>
                  <a:txBody>
                    <a:bodyPr/>
                    <a:lstStyle/>
                    <a:p>
                      <a:r>
                        <a:rPr lang="it-IT" sz="1600" dirty="0"/>
                        <a:t>Trattamento fine rapporto</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sz="1600" dirty="0"/>
                        <a:t>226782,00</a:t>
                      </a:r>
                    </a:p>
                  </a:txBody>
                  <a:tcPr/>
                </a:tc>
                <a:extLst>
                  <a:ext uri="{0D108BD9-81ED-4DB2-BD59-A6C34878D82A}">
                    <a16:rowId xmlns:a16="http://schemas.microsoft.com/office/drawing/2014/main" val="908293383"/>
                  </a:ext>
                </a:extLst>
              </a:tr>
              <a:tr h="370840">
                <a:tc>
                  <a:txBody>
                    <a:bodyPr/>
                    <a:lstStyle/>
                    <a:p>
                      <a:r>
                        <a:rPr lang="it-IT" sz="1600" dirty="0"/>
                        <a:t>Disponibilità liquide</a:t>
                      </a:r>
                    </a:p>
                  </a:txBody>
                  <a:tcPr/>
                </a:tc>
                <a:tc>
                  <a:txBody>
                    <a:bodyPr/>
                    <a:lstStyle/>
                    <a:p>
                      <a:pPr algn="r"/>
                      <a:r>
                        <a:rPr lang="it-IT" sz="1600" dirty="0"/>
                        <a:t>581063,00</a:t>
                      </a:r>
                    </a:p>
                  </a:txBody>
                  <a:tcPr/>
                </a:tc>
                <a:tc>
                  <a:txBody>
                    <a:bodyPr/>
                    <a:lstStyle/>
                    <a:p>
                      <a:r>
                        <a:rPr lang="it-IT" sz="1600" dirty="0"/>
                        <a:t>Debiti verso banche</a:t>
                      </a:r>
                    </a:p>
                    <a:p>
                      <a:r>
                        <a:rPr lang="it-IT" sz="1600" dirty="0"/>
                        <a:t>*</a:t>
                      </a:r>
                      <a:r>
                        <a:rPr lang="it-IT" sz="1300" dirty="0"/>
                        <a:t>relativi al mutuo per l’immobile di Garlasco</a:t>
                      </a:r>
                    </a:p>
                  </a:txBody>
                  <a:tcPr/>
                </a:tc>
                <a:tc>
                  <a:txBody>
                    <a:bodyPr/>
                    <a:lstStyle/>
                    <a:p>
                      <a:pPr algn="r"/>
                      <a:r>
                        <a:rPr lang="it-IT" sz="1600" dirty="0"/>
                        <a:t>159422,00</a:t>
                      </a:r>
                    </a:p>
                  </a:txBody>
                  <a:tcPr/>
                </a:tc>
                <a:extLst>
                  <a:ext uri="{0D108BD9-81ED-4DB2-BD59-A6C34878D82A}">
                    <a16:rowId xmlns:a16="http://schemas.microsoft.com/office/drawing/2014/main" val="595991367"/>
                  </a:ext>
                </a:extLst>
              </a:tr>
              <a:tr h="370840">
                <a:tc>
                  <a:txBody>
                    <a:bodyPr/>
                    <a:lstStyle/>
                    <a:p>
                      <a:r>
                        <a:rPr lang="it-IT" sz="1600" dirty="0"/>
                        <a:t>Ratei e risconti attivi</a:t>
                      </a:r>
                    </a:p>
                  </a:txBody>
                  <a:tcPr/>
                </a:tc>
                <a:tc>
                  <a:txBody>
                    <a:bodyPr/>
                    <a:lstStyle/>
                    <a:p>
                      <a:pPr algn="r"/>
                      <a:r>
                        <a:rPr lang="it-IT" sz="1600" dirty="0"/>
                        <a:t>15942,00</a:t>
                      </a:r>
                    </a:p>
                  </a:txBody>
                  <a:tcPr/>
                </a:tc>
                <a:tc>
                  <a:txBody>
                    <a:bodyPr/>
                    <a:lstStyle/>
                    <a:p>
                      <a:r>
                        <a:rPr lang="it-IT" sz="1600" dirty="0"/>
                        <a:t>Debiti verso altri finanziatori</a:t>
                      </a:r>
                    </a:p>
                  </a:txBody>
                  <a:tcPr/>
                </a:tc>
                <a:tc>
                  <a:txBody>
                    <a:bodyPr/>
                    <a:lstStyle/>
                    <a:p>
                      <a:pPr algn="r"/>
                      <a:r>
                        <a:rPr lang="it-IT" sz="1600" dirty="0"/>
                        <a:t>155000,00</a:t>
                      </a:r>
                    </a:p>
                  </a:txBody>
                  <a:tcPr/>
                </a:tc>
                <a:extLst>
                  <a:ext uri="{0D108BD9-81ED-4DB2-BD59-A6C34878D82A}">
                    <a16:rowId xmlns:a16="http://schemas.microsoft.com/office/drawing/2014/main" val="2517487583"/>
                  </a:ext>
                </a:extLst>
              </a:tr>
              <a:tr h="370840">
                <a:tc rowSpan="5" gridSpan="2">
                  <a:txBody>
                    <a:bodyPr/>
                    <a:lstStyle/>
                    <a:p>
                      <a:endParaRPr lang="it-IT" dirty="0"/>
                    </a:p>
                  </a:txBody>
                  <a:tcPr/>
                </a:tc>
                <a:tc rowSpan="5" hMerge="1">
                  <a:txBody>
                    <a:bodyPr/>
                    <a:lstStyle/>
                    <a:p>
                      <a:endParaRPr lang="it-IT" dirty="0"/>
                    </a:p>
                  </a:txBody>
                  <a:tcPr>
                    <a:solidFill>
                      <a:srgbClr val="DCE9F9"/>
                    </a:solidFill>
                  </a:tcPr>
                </a:tc>
                <a:tc>
                  <a:txBody>
                    <a:bodyPr/>
                    <a:lstStyle/>
                    <a:p>
                      <a:r>
                        <a:rPr lang="it-IT" sz="1600" dirty="0"/>
                        <a:t>Debiti verso fornitori</a:t>
                      </a:r>
                    </a:p>
                  </a:txBody>
                  <a:tcPr/>
                </a:tc>
                <a:tc>
                  <a:txBody>
                    <a:bodyPr/>
                    <a:lstStyle/>
                    <a:p>
                      <a:pPr algn="r"/>
                      <a:r>
                        <a:rPr lang="it-IT" sz="1600" dirty="0"/>
                        <a:t>30216,00</a:t>
                      </a:r>
                    </a:p>
                  </a:txBody>
                  <a:tcPr/>
                </a:tc>
                <a:extLst>
                  <a:ext uri="{0D108BD9-81ED-4DB2-BD59-A6C34878D82A}">
                    <a16:rowId xmlns:a16="http://schemas.microsoft.com/office/drawing/2014/main" val="3651082660"/>
                  </a:ext>
                </a:extLst>
              </a:tr>
              <a:tr h="370840">
                <a:tc gridSpan="2" vMerge="1">
                  <a:txBody>
                    <a:bodyPr/>
                    <a:lstStyle/>
                    <a:p>
                      <a:endParaRPr lang="it-IT" dirty="0"/>
                    </a:p>
                  </a:txBody>
                  <a:tcPr>
                    <a:solidFill>
                      <a:srgbClr val="DCE9F9"/>
                    </a:solidFill>
                  </a:tcPr>
                </a:tc>
                <a:tc hMerge="1" vMerge="1">
                  <a:txBody>
                    <a:bodyPr/>
                    <a:lstStyle/>
                    <a:p>
                      <a:endParaRPr lang="it-IT"/>
                    </a:p>
                  </a:txBody>
                  <a:tcPr/>
                </a:tc>
                <a:tc>
                  <a:txBody>
                    <a:bodyPr/>
                    <a:lstStyle/>
                    <a:p>
                      <a:r>
                        <a:rPr lang="it-IT" sz="1600" dirty="0"/>
                        <a:t>Debiti tributari</a:t>
                      </a:r>
                    </a:p>
                  </a:txBody>
                  <a:tcPr/>
                </a:tc>
                <a:tc>
                  <a:txBody>
                    <a:bodyPr/>
                    <a:lstStyle/>
                    <a:p>
                      <a:pPr algn="r"/>
                      <a:r>
                        <a:rPr lang="it-IT" sz="1600" dirty="0"/>
                        <a:t>14340,00</a:t>
                      </a:r>
                    </a:p>
                  </a:txBody>
                  <a:tcPr/>
                </a:tc>
                <a:extLst>
                  <a:ext uri="{0D108BD9-81ED-4DB2-BD59-A6C34878D82A}">
                    <a16:rowId xmlns:a16="http://schemas.microsoft.com/office/drawing/2014/main" val="883809009"/>
                  </a:ext>
                </a:extLst>
              </a:tr>
              <a:tr h="370840">
                <a:tc gridSpan="2" vMerge="1">
                  <a:txBody>
                    <a:bodyPr/>
                    <a:lstStyle/>
                    <a:p>
                      <a:endParaRPr lang="it-IT"/>
                    </a:p>
                  </a:txBody>
                  <a:tcPr/>
                </a:tc>
                <a:tc hMerge="1" vMerge="1">
                  <a:txBody>
                    <a:bodyPr/>
                    <a:lstStyle/>
                    <a:p>
                      <a:endParaRPr lang="it-IT"/>
                    </a:p>
                  </a:txBody>
                  <a:tcPr/>
                </a:tc>
                <a:tc>
                  <a:txBody>
                    <a:bodyPr/>
                    <a:lstStyle/>
                    <a:p>
                      <a:r>
                        <a:rPr lang="it-IT" sz="1600" dirty="0"/>
                        <a:t>Debiti vs istituti di </a:t>
                      </a:r>
                      <a:r>
                        <a:rPr lang="it-IT" sz="1600" dirty="0" err="1"/>
                        <a:t>previd</a:t>
                      </a:r>
                      <a:r>
                        <a:rPr lang="it-IT" sz="1600" dirty="0"/>
                        <a:t>. e sicurezza</a:t>
                      </a:r>
                    </a:p>
                  </a:txBody>
                  <a:tcPr/>
                </a:tc>
                <a:tc>
                  <a:txBody>
                    <a:bodyPr/>
                    <a:lstStyle/>
                    <a:p>
                      <a:pPr algn="r"/>
                      <a:r>
                        <a:rPr lang="it-IT" sz="1600" dirty="0"/>
                        <a:t>47532,00</a:t>
                      </a:r>
                    </a:p>
                  </a:txBody>
                  <a:tcPr/>
                </a:tc>
                <a:extLst>
                  <a:ext uri="{0D108BD9-81ED-4DB2-BD59-A6C34878D82A}">
                    <a16:rowId xmlns:a16="http://schemas.microsoft.com/office/drawing/2014/main" val="501043291"/>
                  </a:ext>
                </a:extLst>
              </a:tr>
              <a:tr h="370840">
                <a:tc gridSpan="2" vMerge="1">
                  <a:txBody>
                    <a:bodyPr/>
                    <a:lstStyle/>
                    <a:p>
                      <a:endParaRPr lang="it-IT"/>
                    </a:p>
                  </a:txBody>
                  <a:tcPr/>
                </a:tc>
                <a:tc hMerge="1" vMerge="1">
                  <a:txBody>
                    <a:bodyPr/>
                    <a:lstStyle/>
                    <a:p>
                      <a:endParaRPr lang="it-IT"/>
                    </a:p>
                  </a:txBody>
                  <a:tcPr/>
                </a:tc>
                <a:tc>
                  <a:txBody>
                    <a:bodyPr/>
                    <a:lstStyle/>
                    <a:p>
                      <a:r>
                        <a:rPr lang="it-IT" sz="1600" dirty="0"/>
                        <a:t>Altri debiti</a:t>
                      </a:r>
                    </a:p>
                  </a:txBody>
                  <a:tcPr/>
                </a:tc>
                <a:tc>
                  <a:txBody>
                    <a:bodyPr/>
                    <a:lstStyle/>
                    <a:p>
                      <a:pPr algn="r"/>
                      <a:r>
                        <a:rPr lang="it-IT" sz="1600" dirty="0"/>
                        <a:t>115695,00</a:t>
                      </a:r>
                    </a:p>
                  </a:txBody>
                  <a:tcPr/>
                </a:tc>
                <a:extLst>
                  <a:ext uri="{0D108BD9-81ED-4DB2-BD59-A6C34878D82A}">
                    <a16:rowId xmlns:a16="http://schemas.microsoft.com/office/drawing/2014/main" val="927631126"/>
                  </a:ext>
                </a:extLst>
              </a:tr>
              <a:tr h="370840">
                <a:tc gridSpan="2" vMerge="1">
                  <a:txBody>
                    <a:bodyPr/>
                    <a:lstStyle/>
                    <a:p>
                      <a:endParaRPr lang="it-IT" dirty="0"/>
                    </a:p>
                  </a:txBody>
                  <a:tcPr>
                    <a:solidFill>
                      <a:srgbClr val="DCE9F9"/>
                    </a:solidFill>
                  </a:tcPr>
                </a:tc>
                <a:tc hMerge="1" vMerge="1">
                  <a:txBody>
                    <a:bodyPr/>
                    <a:lstStyle/>
                    <a:p>
                      <a:endParaRPr lang="it-IT"/>
                    </a:p>
                  </a:txBody>
                  <a:tcPr/>
                </a:tc>
                <a:tc>
                  <a:txBody>
                    <a:bodyPr/>
                    <a:lstStyle/>
                    <a:p>
                      <a:r>
                        <a:rPr lang="it-IT" sz="1600" dirty="0"/>
                        <a:t>Ratei e risconti passivi vari</a:t>
                      </a:r>
                    </a:p>
                  </a:txBody>
                  <a:tcPr/>
                </a:tc>
                <a:tc>
                  <a:txBody>
                    <a:bodyPr/>
                    <a:lstStyle/>
                    <a:p>
                      <a:pPr algn="r"/>
                      <a:r>
                        <a:rPr lang="it-IT" sz="1600" dirty="0"/>
                        <a:t>34993,00</a:t>
                      </a:r>
                    </a:p>
                  </a:txBody>
                  <a:tcPr/>
                </a:tc>
                <a:extLst>
                  <a:ext uri="{0D108BD9-81ED-4DB2-BD59-A6C34878D82A}">
                    <a16:rowId xmlns:a16="http://schemas.microsoft.com/office/drawing/2014/main" val="2959484617"/>
                  </a:ext>
                </a:extLst>
              </a:tr>
              <a:tr h="370840">
                <a:tc>
                  <a:txBody>
                    <a:bodyPr/>
                    <a:lstStyle/>
                    <a:p>
                      <a:r>
                        <a:rPr lang="it-IT" sz="1600" dirty="0"/>
                        <a:t>TOTALE ATTIVITA’</a:t>
                      </a:r>
                    </a:p>
                  </a:txBody>
                  <a:tcPr/>
                </a:tc>
                <a:tc>
                  <a:txBody>
                    <a:bodyPr/>
                    <a:lstStyle/>
                    <a:p>
                      <a:pPr algn="r"/>
                      <a:r>
                        <a:rPr lang="it-IT" sz="1200" b="1" dirty="0"/>
                        <a:t>2688779,00</a:t>
                      </a:r>
                    </a:p>
                    <a:p>
                      <a:pPr algn="r"/>
                      <a:endParaRPr lang="it-IT" sz="1200" b="1" dirty="0"/>
                    </a:p>
                  </a:txBody>
                  <a:tcPr/>
                </a:tc>
                <a:tc>
                  <a:txBody>
                    <a:bodyPr/>
                    <a:lstStyle/>
                    <a:p>
                      <a:r>
                        <a:rPr lang="it-IT" sz="1600" dirty="0"/>
                        <a:t>TOTALE PASSIVITA’</a:t>
                      </a:r>
                    </a:p>
                    <a:p>
                      <a:r>
                        <a:rPr lang="it-IT" sz="1600" b="0" dirty="0"/>
                        <a:t>Utile d’esercizio</a:t>
                      </a:r>
                    </a:p>
                    <a:p>
                      <a:r>
                        <a:rPr lang="it-IT" sz="1600" b="0" dirty="0"/>
                        <a:t>Totale a pareggio</a:t>
                      </a:r>
                    </a:p>
                  </a:txBody>
                  <a:tcPr/>
                </a:tc>
                <a:tc>
                  <a:txBody>
                    <a:bodyPr/>
                    <a:lstStyle/>
                    <a:p>
                      <a:pPr algn="r"/>
                      <a:r>
                        <a:rPr lang="it-IT" sz="1600" b="0" dirty="0"/>
                        <a:t>2528354,00</a:t>
                      </a:r>
                    </a:p>
                    <a:p>
                      <a:pPr algn="r"/>
                      <a:r>
                        <a:rPr lang="it-IT" sz="1600" b="0" dirty="0"/>
                        <a:t>160425,00</a:t>
                      </a:r>
                    </a:p>
                    <a:p>
                      <a:pPr algn="r"/>
                      <a:r>
                        <a:rPr lang="it-IT" sz="1600" b="0" dirty="0"/>
                        <a:t>2688779,00</a:t>
                      </a:r>
                    </a:p>
                  </a:txBody>
                  <a:tcPr/>
                </a:tc>
                <a:extLst>
                  <a:ext uri="{0D108BD9-81ED-4DB2-BD59-A6C34878D82A}">
                    <a16:rowId xmlns:a16="http://schemas.microsoft.com/office/drawing/2014/main" val="210477435"/>
                  </a:ext>
                </a:extLst>
              </a:tr>
            </a:tbl>
          </a:graphicData>
        </a:graphic>
      </p:graphicFrame>
    </p:spTree>
    <p:extLst>
      <p:ext uri="{BB962C8B-B14F-4D97-AF65-F5344CB8AC3E}">
        <p14:creationId xmlns:p14="http://schemas.microsoft.com/office/powerpoint/2010/main" val="2323278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9C24F34-2550-BC4D-B9A8-4E8115E19D5F}"/>
              </a:ext>
            </a:extLst>
          </p:cNvPr>
          <p:cNvSpPr txBox="1"/>
          <p:nvPr/>
        </p:nvSpPr>
        <p:spPr>
          <a:xfrm>
            <a:off x="921048" y="296684"/>
            <a:ext cx="9843796" cy="800219"/>
          </a:xfrm>
          <a:prstGeom prst="rect">
            <a:avLst/>
          </a:prstGeom>
          <a:noFill/>
        </p:spPr>
        <p:txBody>
          <a:bodyPr wrap="square" rtlCol="0">
            <a:spAutoFit/>
          </a:bodyPr>
          <a:lstStyle/>
          <a:p>
            <a:pPr algn="ctr"/>
            <a:r>
              <a:rPr lang="it-IT" sz="2000" b="1" dirty="0"/>
              <a:t>Situazione economica finanziaria </a:t>
            </a:r>
          </a:p>
          <a:p>
            <a:pPr algn="ctr"/>
            <a:endParaRPr lang="it-IT" sz="800" b="1" u="sng" dirty="0"/>
          </a:p>
          <a:p>
            <a:pPr algn="ctr"/>
            <a:r>
              <a:rPr lang="it-IT" u="sng" dirty="0"/>
              <a:t>Conto economico</a:t>
            </a:r>
          </a:p>
        </p:txBody>
      </p:sp>
      <p:graphicFrame>
        <p:nvGraphicFramePr>
          <p:cNvPr id="3" name="Tabella 2">
            <a:extLst>
              <a:ext uri="{FF2B5EF4-FFF2-40B4-BE49-F238E27FC236}">
                <a16:creationId xmlns:a16="http://schemas.microsoft.com/office/drawing/2014/main" id="{BADB7674-DC24-4D4E-8200-8DF22C8BAE2C}"/>
              </a:ext>
            </a:extLst>
          </p:cNvPr>
          <p:cNvGraphicFramePr>
            <a:graphicFrameLocks noGrp="1"/>
          </p:cNvGraphicFramePr>
          <p:nvPr>
            <p:extLst>
              <p:ext uri="{D42A27DB-BD31-4B8C-83A1-F6EECF244321}">
                <p14:modId xmlns:p14="http://schemas.microsoft.com/office/powerpoint/2010/main" val="231418255"/>
              </p:ext>
            </p:extLst>
          </p:nvPr>
        </p:nvGraphicFramePr>
        <p:xfrm>
          <a:off x="614031" y="1096903"/>
          <a:ext cx="10949784" cy="5481320"/>
        </p:xfrm>
        <a:graphic>
          <a:graphicData uri="http://schemas.openxmlformats.org/drawingml/2006/table">
            <a:tbl>
              <a:tblPr firstRow="1" bandRow="1">
                <a:tableStyleId>{22838BEF-8BB2-4498-84A7-C5851F593DF1}</a:tableStyleId>
              </a:tblPr>
              <a:tblGrid>
                <a:gridCol w="2725879">
                  <a:extLst>
                    <a:ext uri="{9D8B030D-6E8A-4147-A177-3AD203B41FA5}">
                      <a16:colId xmlns:a16="http://schemas.microsoft.com/office/drawing/2014/main" val="2361412075"/>
                    </a:ext>
                  </a:extLst>
                </a:gridCol>
                <a:gridCol w="2778788">
                  <a:extLst>
                    <a:ext uri="{9D8B030D-6E8A-4147-A177-3AD203B41FA5}">
                      <a16:colId xmlns:a16="http://schemas.microsoft.com/office/drawing/2014/main" val="3693677350"/>
                    </a:ext>
                  </a:extLst>
                </a:gridCol>
                <a:gridCol w="2978784">
                  <a:extLst>
                    <a:ext uri="{9D8B030D-6E8A-4147-A177-3AD203B41FA5}">
                      <a16:colId xmlns:a16="http://schemas.microsoft.com/office/drawing/2014/main" val="4012746166"/>
                    </a:ext>
                  </a:extLst>
                </a:gridCol>
                <a:gridCol w="2466333">
                  <a:extLst>
                    <a:ext uri="{9D8B030D-6E8A-4147-A177-3AD203B41FA5}">
                      <a16:colId xmlns:a16="http://schemas.microsoft.com/office/drawing/2014/main" val="3247224050"/>
                    </a:ext>
                  </a:extLst>
                </a:gridCol>
              </a:tblGrid>
              <a:tr h="370840">
                <a:tc gridSpan="2">
                  <a:txBody>
                    <a:bodyPr/>
                    <a:lstStyle/>
                    <a:p>
                      <a:r>
                        <a:rPr lang="it-IT" dirty="0"/>
                        <a:t>Costi                                                                                   euro</a:t>
                      </a:r>
                    </a:p>
                  </a:txBody>
                  <a:tcPr>
                    <a:solidFill>
                      <a:srgbClr val="0070C0"/>
                    </a:solidFill>
                  </a:tcPr>
                </a:tc>
                <a:tc hMerge="1">
                  <a:txBody>
                    <a:bodyPr/>
                    <a:lstStyle/>
                    <a:p>
                      <a:endParaRPr lang="it-IT" dirty="0"/>
                    </a:p>
                  </a:txBody>
                  <a:tcPr/>
                </a:tc>
                <a:tc gridSpan="2">
                  <a:txBody>
                    <a:bodyPr/>
                    <a:lstStyle/>
                    <a:p>
                      <a:r>
                        <a:rPr lang="it-IT" dirty="0"/>
                        <a:t>Ricavi                                                                                 euro</a:t>
                      </a:r>
                    </a:p>
                  </a:txBody>
                  <a:tcPr>
                    <a:solidFill>
                      <a:srgbClr val="0070C0"/>
                    </a:solidFill>
                  </a:tcPr>
                </a:tc>
                <a:tc hMerge="1">
                  <a:txBody>
                    <a:bodyPr/>
                    <a:lstStyle/>
                    <a:p>
                      <a:endParaRPr lang="it-IT" dirty="0"/>
                    </a:p>
                  </a:txBody>
                  <a:tcPr/>
                </a:tc>
                <a:extLst>
                  <a:ext uri="{0D108BD9-81ED-4DB2-BD59-A6C34878D82A}">
                    <a16:rowId xmlns:a16="http://schemas.microsoft.com/office/drawing/2014/main" val="413728210"/>
                  </a:ext>
                </a:extLst>
              </a:tr>
              <a:tr h="370840">
                <a:tc>
                  <a:txBody>
                    <a:bodyPr/>
                    <a:lstStyle/>
                    <a:p>
                      <a:r>
                        <a:rPr lang="it-IT" sz="1600" dirty="0"/>
                        <a:t>Costi materie prime sussidiarie</a:t>
                      </a:r>
                    </a:p>
                  </a:txBody>
                  <a:tcPr/>
                </a:tc>
                <a:tc>
                  <a:txBody>
                    <a:bodyPr/>
                    <a:lstStyle/>
                    <a:p>
                      <a:pPr algn="r"/>
                      <a:r>
                        <a:rPr lang="it-IT" sz="1600" dirty="0"/>
                        <a:t>79033,00</a:t>
                      </a:r>
                    </a:p>
                  </a:txBody>
                  <a:tcPr/>
                </a:tc>
                <a:tc>
                  <a:txBody>
                    <a:bodyPr/>
                    <a:lstStyle/>
                    <a:p>
                      <a:r>
                        <a:rPr lang="it-IT" sz="1600" dirty="0"/>
                        <a:t>Proventi Besate </a:t>
                      </a:r>
                    </a:p>
                  </a:txBody>
                  <a:tcPr/>
                </a:tc>
                <a:tc>
                  <a:txBody>
                    <a:bodyPr/>
                    <a:lstStyle/>
                    <a:p>
                      <a:pPr algn="r"/>
                      <a:r>
                        <a:rPr lang="it-IT" sz="1600" dirty="0"/>
                        <a:t>352980,00</a:t>
                      </a:r>
                    </a:p>
                  </a:txBody>
                  <a:tcPr/>
                </a:tc>
                <a:extLst>
                  <a:ext uri="{0D108BD9-81ED-4DB2-BD59-A6C34878D82A}">
                    <a16:rowId xmlns:a16="http://schemas.microsoft.com/office/drawing/2014/main" val="3399675628"/>
                  </a:ext>
                </a:extLst>
              </a:tr>
              <a:tr h="370840">
                <a:tc>
                  <a:txBody>
                    <a:bodyPr/>
                    <a:lstStyle/>
                    <a:p>
                      <a:r>
                        <a:rPr lang="it-IT" sz="1600" dirty="0"/>
                        <a:t>Costi per servizi</a:t>
                      </a:r>
                    </a:p>
                  </a:txBody>
                  <a:tcPr/>
                </a:tc>
                <a:tc>
                  <a:txBody>
                    <a:bodyPr/>
                    <a:lstStyle/>
                    <a:p>
                      <a:pPr algn="r"/>
                      <a:r>
                        <a:rPr lang="it-IT" sz="1600" dirty="0"/>
                        <a:t>206102,00</a:t>
                      </a:r>
                    </a:p>
                  </a:txBody>
                  <a:tcPr/>
                </a:tc>
                <a:tc>
                  <a:txBody>
                    <a:bodyPr/>
                    <a:lstStyle/>
                    <a:p>
                      <a:r>
                        <a:rPr lang="it-IT" sz="1600" dirty="0"/>
                        <a:t>Proventi Zerbolò - Villa Edvige</a:t>
                      </a:r>
                    </a:p>
                  </a:txBody>
                  <a:tcPr/>
                </a:tc>
                <a:tc>
                  <a:txBody>
                    <a:bodyPr/>
                    <a:lstStyle/>
                    <a:p>
                      <a:pPr algn="r"/>
                      <a:r>
                        <a:rPr lang="it-IT" sz="1600" dirty="0"/>
                        <a:t>372879,00</a:t>
                      </a:r>
                    </a:p>
                  </a:txBody>
                  <a:tcPr/>
                </a:tc>
                <a:extLst>
                  <a:ext uri="{0D108BD9-81ED-4DB2-BD59-A6C34878D82A}">
                    <a16:rowId xmlns:a16="http://schemas.microsoft.com/office/drawing/2014/main" val="1491659117"/>
                  </a:ext>
                </a:extLst>
              </a:tr>
              <a:tr h="370840">
                <a:tc>
                  <a:txBody>
                    <a:bodyPr/>
                    <a:lstStyle/>
                    <a:p>
                      <a:r>
                        <a:rPr lang="it-IT" sz="1600" dirty="0"/>
                        <a:t>Costi per godimento beni terzi</a:t>
                      </a:r>
                    </a:p>
                  </a:txBody>
                  <a:tcPr/>
                </a:tc>
                <a:tc>
                  <a:txBody>
                    <a:bodyPr/>
                    <a:lstStyle/>
                    <a:p>
                      <a:pPr algn="r"/>
                      <a:r>
                        <a:rPr lang="it-IT" sz="1600" dirty="0"/>
                        <a:t>1036,00</a:t>
                      </a:r>
                    </a:p>
                  </a:txBody>
                  <a:tcPr/>
                </a:tc>
                <a:tc>
                  <a:txBody>
                    <a:bodyPr/>
                    <a:lstStyle/>
                    <a:p>
                      <a:r>
                        <a:rPr lang="it-IT" sz="1600" dirty="0"/>
                        <a:t>Proventi Zerbolò – La casa di Cesare</a:t>
                      </a:r>
                    </a:p>
                  </a:txBody>
                  <a:tcPr/>
                </a:tc>
                <a:tc>
                  <a:txBody>
                    <a:bodyPr/>
                    <a:lstStyle/>
                    <a:p>
                      <a:pPr algn="r"/>
                      <a:r>
                        <a:rPr lang="it-IT" sz="1600" dirty="0"/>
                        <a:t>377730,00</a:t>
                      </a:r>
                    </a:p>
                  </a:txBody>
                  <a:tcPr/>
                </a:tc>
                <a:extLst>
                  <a:ext uri="{0D108BD9-81ED-4DB2-BD59-A6C34878D82A}">
                    <a16:rowId xmlns:a16="http://schemas.microsoft.com/office/drawing/2014/main" val="908293383"/>
                  </a:ext>
                </a:extLst>
              </a:tr>
              <a:tr h="370840">
                <a:tc>
                  <a:txBody>
                    <a:bodyPr/>
                    <a:lstStyle/>
                    <a:p>
                      <a:r>
                        <a:rPr lang="it-IT" sz="1600" dirty="0"/>
                        <a:t>Costi per il personale </a:t>
                      </a:r>
                    </a:p>
                  </a:txBody>
                  <a:tcPr/>
                </a:tc>
                <a:tc>
                  <a:txBody>
                    <a:bodyPr/>
                    <a:lstStyle/>
                    <a:p>
                      <a:pPr algn="r"/>
                      <a:r>
                        <a:rPr lang="it-IT" sz="1600" dirty="0"/>
                        <a:t>933186,00</a:t>
                      </a:r>
                    </a:p>
                  </a:txBody>
                  <a:tcPr/>
                </a:tc>
                <a:tc>
                  <a:txBody>
                    <a:bodyPr/>
                    <a:lstStyle/>
                    <a:p>
                      <a:r>
                        <a:rPr lang="it-IT" sz="1600" dirty="0"/>
                        <a:t>Proventi Garlasco</a:t>
                      </a:r>
                    </a:p>
                  </a:txBody>
                  <a:tcPr/>
                </a:tc>
                <a:tc>
                  <a:txBody>
                    <a:bodyPr/>
                    <a:lstStyle/>
                    <a:p>
                      <a:pPr algn="r"/>
                      <a:r>
                        <a:rPr lang="it-IT" sz="1600" dirty="0"/>
                        <a:t>330089,00</a:t>
                      </a:r>
                    </a:p>
                  </a:txBody>
                  <a:tcPr/>
                </a:tc>
                <a:extLst>
                  <a:ext uri="{0D108BD9-81ED-4DB2-BD59-A6C34878D82A}">
                    <a16:rowId xmlns:a16="http://schemas.microsoft.com/office/drawing/2014/main" val="595991367"/>
                  </a:ext>
                </a:extLst>
              </a:tr>
              <a:tr h="370840">
                <a:tc>
                  <a:txBody>
                    <a:bodyPr/>
                    <a:lstStyle/>
                    <a:p>
                      <a:r>
                        <a:rPr lang="it-IT" sz="1600" dirty="0"/>
                        <a:t>Ammortamenti e svalutazioni</a:t>
                      </a:r>
                    </a:p>
                  </a:txBody>
                  <a:tcPr/>
                </a:tc>
                <a:tc>
                  <a:txBody>
                    <a:bodyPr/>
                    <a:lstStyle/>
                    <a:p>
                      <a:pPr algn="r"/>
                      <a:r>
                        <a:rPr lang="it-IT" sz="1600" dirty="0"/>
                        <a:t>95250,00</a:t>
                      </a:r>
                    </a:p>
                  </a:txBody>
                  <a:tcPr/>
                </a:tc>
                <a:tc>
                  <a:txBody>
                    <a:bodyPr/>
                    <a:lstStyle/>
                    <a:p>
                      <a:r>
                        <a:rPr lang="it-IT" sz="1600" dirty="0"/>
                        <a:t>Proventi da quote associative e donazioni</a:t>
                      </a:r>
                    </a:p>
                  </a:txBody>
                  <a:tcPr/>
                </a:tc>
                <a:tc>
                  <a:txBody>
                    <a:bodyPr/>
                    <a:lstStyle/>
                    <a:p>
                      <a:pPr algn="r"/>
                      <a:r>
                        <a:rPr lang="it-IT" sz="1600" dirty="0"/>
                        <a:t>37300,00</a:t>
                      </a:r>
                    </a:p>
                  </a:txBody>
                  <a:tcPr/>
                </a:tc>
                <a:extLst>
                  <a:ext uri="{0D108BD9-81ED-4DB2-BD59-A6C34878D82A}">
                    <a16:rowId xmlns:a16="http://schemas.microsoft.com/office/drawing/2014/main" val="2517487583"/>
                  </a:ext>
                </a:extLst>
              </a:tr>
              <a:tr h="0">
                <a:tc>
                  <a:txBody>
                    <a:bodyPr/>
                    <a:lstStyle/>
                    <a:p>
                      <a:r>
                        <a:rPr lang="it-IT" sz="1600" dirty="0"/>
                        <a:t>Oneri diversi di gestione</a:t>
                      </a:r>
                    </a:p>
                  </a:txBody>
                  <a:tcPr/>
                </a:tc>
                <a:tc>
                  <a:txBody>
                    <a:bodyPr/>
                    <a:lstStyle/>
                    <a:p>
                      <a:pPr algn="r"/>
                      <a:r>
                        <a:rPr lang="it-IT" sz="1600" dirty="0"/>
                        <a:t>10837,00</a:t>
                      </a:r>
                    </a:p>
                  </a:txBody>
                  <a:tcPr/>
                </a:tc>
                <a:tc>
                  <a:txBody>
                    <a:bodyPr/>
                    <a:lstStyle/>
                    <a:p>
                      <a:r>
                        <a:rPr lang="it-IT" sz="1600" dirty="0"/>
                        <a:t>Altri ricavi e proventi</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sz="1600" dirty="0"/>
                        <a:t>39901,00</a:t>
                      </a:r>
                    </a:p>
                    <a:p>
                      <a:pPr marL="0" marR="0" lvl="0" indent="0" algn="r" defTabSz="914400" rtl="0" eaLnBrk="1" fontAlgn="auto" latinLnBrk="0" hangingPunct="1">
                        <a:lnSpc>
                          <a:spcPct val="100000"/>
                        </a:lnSpc>
                        <a:spcBef>
                          <a:spcPts val="0"/>
                        </a:spcBef>
                        <a:spcAft>
                          <a:spcPts val="0"/>
                        </a:spcAft>
                        <a:buClrTx/>
                        <a:buSzTx/>
                        <a:buFontTx/>
                        <a:buNone/>
                        <a:tabLst/>
                        <a:defRPr/>
                      </a:pPr>
                      <a:r>
                        <a:rPr lang="it-IT" sz="1600" dirty="0"/>
                        <a:t>Di cui euro 8.000 per stanziamento 5x1000</a:t>
                      </a:r>
                    </a:p>
                  </a:txBody>
                  <a:tcPr/>
                </a:tc>
                <a:extLst>
                  <a:ext uri="{0D108BD9-81ED-4DB2-BD59-A6C34878D82A}">
                    <a16:rowId xmlns:a16="http://schemas.microsoft.com/office/drawing/2014/main" val="3651082660"/>
                  </a:ext>
                </a:extLst>
              </a:tr>
              <a:tr h="370840">
                <a:tc>
                  <a:txBody>
                    <a:bodyPr/>
                    <a:lstStyle/>
                    <a:p>
                      <a:r>
                        <a:rPr lang="it-IT" sz="1600" dirty="0"/>
                        <a:t>Interessi ed altri oneri finanziari</a:t>
                      </a:r>
                    </a:p>
                  </a:txBody>
                  <a:tcPr/>
                </a:tc>
                <a:tc>
                  <a:txBody>
                    <a:bodyPr/>
                    <a:lstStyle/>
                    <a:p>
                      <a:pPr algn="r"/>
                      <a:r>
                        <a:rPr lang="it-IT" sz="1600" dirty="0"/>
                        <a:t>23878,00</a:t>
                      </a:r>
                    </a:p>
                  </a:txBody>
                  <a:tcPr/>
                </a:tc>
                <a:tc rowSpan="2">
                  <a:txBody>
                    <a:bodyPr/>
                    <a:lstStyle/>
                    <a:p>
                      <a:pPr algn="l"/>
                      <a:r>
                        <a:rPr lang="it-IT" sz="1600" dirty="0"/>
                        <a:t>Proventi Finanziari</a:t>
                      </a:r>
                    </a:p>
                  </a:txBody>
                  <a:tcPr/>
                </a:tc>
                <a:tc rowSpan="2">
                  <a:txBody>
                    <a:bodyPr/>
                    <a:lstStyle/>
                    <a:p>
                      <a:r>
                        <a:rPr lang="it-IT" sz="1800" dirty="0"/>
                        <a:t>                                     </a:t>
                      </a:r>
                      <a:endParaRPr lang="it-IT" sz="1600" dirty="0"/>
                    </a:p>
                  </a:txBody>
                  <a:tcPr/>
                </a:tc>
                <a:extLst>
                  <a:ext uri="{0D108BD9-81ED-4DB2-BD59-A6C34878D82A}">
                    <a16:rowId xmlns:a16="http://schemas.microsoft.com/office/drawing/2014/main" val="883809009"/>
                  </a:ext>
                </a:extLst>
              </a:tr>
              <a:tr h="370840">
                <a:tc>
                  <a:txBody>
                    <a:bodyPr/>
                    <a:lstStyle/>
                    <a:p>
                      <a:r>
                        <a:rPr lang="it-IT" sz="1600" dirty="0"/>
                        <a:t>Imposte correnti</a:t>
                      </a:r>
                    </a:p>
                  </a:txBody>
                  <a:tcPr/>
                </a:tc>
                <a:tc>
                  <a:txBody>
                    <a:bodyPr/>
                    <a:lstStyle/>
                    <a:p>
                      <a:pPr algn="r"/>
                      <a:r>
                        <a:rPr lang="it-IT" sz="1600" dirty="0"/>
                        <a:t>1132,00</a:t>
                      </a:r>
                    </a:p>
                  </a:txBody>
                  <a:tcPr/>
                </a:tc>
                <a:tc vMerge="1">
                  <a:txBody>
                    <a:bodyPr/>
                    <a:lstStyle/>
                    <a:p>
                      <a:endParaRPr lang="it-IT"/>
                    </a:p>
                  </a:txBody>
                  <a:tcPr>
                    <a:solidFill>
                      <a:srgbClr val="E7DEF8"/>
                    </a:solidFill>
                  </a:tcPr>
                </a:tc>
                <a:tc vMerge="1">
                  <a:txBody>
                    <a:bodyPr/>
                    <a:lstStyle/>
                    <a:p>
                      <a:endParaRPr lang="it-IT"/>
                    </a:p>
                  </a:txBody>
                  <a:tcPr/>
                </a:tc>
                <a:extLst>
                  <a:ext uri="{0D108BD9-81ED-4DB2-BD59-A6C34878D82A}">
                    <a16:rowId xmlns:a16="http://schemas.microsoft.com/office/drawing/2014/main" val="2959484617"/>
                  </a:ext>
                </a:extLst>
              </a:tr>
              <a:tr h="314594">
                <a:tc>
                  <a:txBody>
                    <a:bodyPr/>
                    <a:lstStyle/>
                    <a:p>
                      <a:r>
                        <a:rPr lang="it-IT" sz="1600" dirty="0"/>
                        <a:t>TOTALE COSTI</a:t>
                      </a:r>
                    </a:p>
                    <a:p>
                      <a:r>
                        <a:rPr lang="it-IT" sz="1600" dirty="0"/>
                        <a:t>UTILE D’ESERCIZIO</a:t>
                      </a:r>
                    </a:p>
                    <a:p>
                      <a:r>
                        <a:rPr lang="it-IT" sz="1600" dirty="0"/>
                        <a:t>TOTALE A PAREGGIO</a:t>
                      </a:r>
                      <a:endParaRPr lang="it-IT" sz="1600" b="1" dirty="0"/>
                    </a:p>
                    <a:p>
                      <a:endParaRPr lang="it-IT" sz="1600" b="1" dirty="0"/>
                    </a:p>
                  </a:txBody>
                  <a:tcPr/>
                </a:tc>
                <a:tc>
                  <a:txBody>
                    <a:bodyPr/>
                    <a:lstStyle/>
                    <a:p>
                      <a:pPr algn="r"/>
                      <a:r>
                        <a:rPr lang="it-IT" sz="1600" b="1" dirty="0"/>
                        <a:t>1350454,00</a:t>
                      </a:r>
                    </a:p>
                    <a:p>
                      <a:pPr algn="r"/>
                      <a:r>
                        <a:rPr lang="it-IT" sz="1600" b="1" dirty="0"/>
                        <a:t>160425,00</a:t>
                      </a:r>
                    </a:p>
                    <a:p>
                      <a:pPr algn="r"/>
                      <a:r>
                        <a:rPr lang="it-IT" sz="1600" b="1" dirty="0"/>
                        <a:t>1510879,00</a:t>
                      </a:r>
                    </a:p>
                  </a:txBody>
                  <a:tcPr/>
                </a:tc>
                <a:tc>
                  <a:txBody>
                    <a:bodyPr/>
                    <a:lstStyle/>
                    <a:p>
                      <a:r>
                        <a:rPr lang="it-IT" sz="1600" dirty="0"/>
                        <a:t>TOTALE RICAVI </a:t>
                      </a:r>
                    </a:p>
                  </a:txBody>
                  <a:tcPr/>
                </a:tc>
                <a:tc>
                  <a:txBody>
                    <a:bodyPr/>
                    <a:lstStyle/>
                    <a:p>
                      <a:pPr algn="r"/>
                      <a:r>
                        <a:rPr lang="it-IT" sz="1600" b="1" dirty="0"/>
                        <a:t>1.510.879,00</a:t>
                      </a:r>
                    </a:p>
                  </a:txBody>
                  <a:tcPr/>
                </a:tc>
                <a:extLst>
                  <a:ext uri="{0D108BD9-81ED-4DB2-BD59-A6C34878D82A}">
                    <a16:rowId xmlns:a16="http://schemas.microsoft.com/office/drawing/2014/main" val="210477435"/>
                  </a:ext>
                </a:extLst>
              </a:tr>
            </a:tbl>
          </a:graphicData>
        </a:graphic>
      </p:graphicFrame>
    </p:spTree>
    <p:extLst>
      <p:ext uri="{BB962C8B-B14F-4D97-AF65-F5344CB8AC3E}">
        <p14:creationId xmlns:p14="http://schemas.microsoft.com/office/powerpoint/2010/main" val="3499495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6532" y="569167"/>
            <a:ext cx="6139542" cy="6001643"/>
          </a:xfrm>
          <a:prstGeom prst="rect">
            <a:avLst/>
          </a:prstGeom>
          <a:noFill/>
        </p:spPr>
        <p:txBody>
          <a:bodyPr wrap="square" rtlCol="0">
            <a:spAutoFit/>
          </a:bodyPr>
          <a:lstStyle/>
          <a:p>
            <a:r>
              <a:rPr lang="it-IT" b="1" dirty="0"/>
              <a:t>CARTA D’IDENTITA’ DELLA FONDAZIONE</a:t>
            </a:r>
            <a:endParaRPr lang="it-IT" dirty="0"/>
          </a:p>
          <a:p>
            <a:r>
              <a:rPr lang="it-IT" dirty="0"/>
              <a:t>  </a:t>
            </a:r>
          </a:p>
          <a:p>
            <a:r>
              <a:rPr lang="it-IT" sz="1500" dirty="0"/>
              <a:t>Nel 2002 nasce l’ASSOCIAZIONE CASA DI ACCOGLIENZA MADRE DELLA PIETA’ CELESTE-ONLUS, fondata </a:t>
            </a:r>
            <a:r>
              <a:rPr lang="it-IT" sz="1500" b="1" dirty="0"/>
              <a:t>dall’ispirazione della Fondatrice Nadia Bregoli</a:t>
            </a:r>
            <a:r>
              <a:rPr lang="it-IT" sz="1500" dirty="0"/>
              <a:t> che ha condiviso con numerose famiglie un sogno divenuto realtà. Questa realtà nel settembre 2023 è trasmigrata in Fondazione.</a:t>
            </a:r>
          </a:p>
          <a:p>
            <a:r>
              <a:rPr lang="it-IT" sz="1500" dirty="0"/>
              <a:t> </a:t>
            </a:r>
          </a:p>
          <a:p>
            <a:r>
              <a:rPr lang="it-IT" sz="1500" dirty="0"/>
              <a:t>Codice Fiscale: 900 150 20 150;</a:t>
            </a:r>
          </a:p>
          <a:p>
            <a:r>
              <a:rPr lang="it-IT" sz="1500" dirty="0"/>
              <a:t>PARTITA IVA: 0808 78 50 965</a:t>
            </a:r>
          </a:p>
          <a:p>
            <a:r>
              <a:rPr lang="it-IT" sz="1500" dirty="0"/>
              <a:t> </a:t>
            </a:r>
          </a:p>
          <a:p>
            <a:r>
              <a:rPr lang="it-IT" sz="1500" dirty="0"/>
              <a:t>Numero REA: MI 1686214, con iscrizione del 17/06/2002;</a:t>
            </a:r>
          </a:p>
          <a:p>
            <a:r>
              <a:rPr lang="it-IT" sz="1500" dirty="0"/>
              <a:t> </a:t>
            </a:r>
          </a:p>
          <a:p>
            <a:r>
              <a:rPr lang="it-IT" sz="1500" dirty="0"/>
              <a:t>Iscritta nel Registro delle Persone Giuridiche Private - Ente Regione Lombardia - il 13/12/2001 al n. 1408;</a:t>
            </a:r>
          </a:p>
          <a:p>
            <a:r>
              <a:rPr lang="it-IT" sz="1500" dirty="0"/>
              <a:t> </a:t>
            </a:r>
          </a:p>
          <a:p>
            <a:r>
              <a:rPr lang="it-IT" sz="1500" dirty="0"/>
              <a:t>Iscritta all’Anagrafe Unica delle </a:t>
            </a:r>
            <a:r>
              <a:rPr lang="it-IT" sz="1500" dirty="0" err="1"/>
              <a:t>Onlus</a:t>
            </a:r>
            <a:r>
              <a:rPr lang="it-IT" sz="1500" dirty="0"/>
              <a:t> il 27/10/2003 al n.0160; </a:t>
            </a:r>
          </a:p>
          <a:p>
            <a:r>
              <a:rPr lang="it-IT" sz="1500" dirty="0"/>
              <a:t> </a:t>
            </a:r>
          </a:p>
          <a:p>
            <a:r>
              <a:rPr lang="it-IT" sz="1500" dirty="0"/>
              <a:t>Iscritta nel Registro Regionale delle Associazioni di Solidarietà Familiare con Decreto Direttore Generale n.8090 il 13/07/06 al n.687</a:t>
            </a:r>
          </a:p>
          <a:p>
            <a:r>
              <a:rPr lang="it-IT" sz="1500" dirty="0"/>
              <a:t>Autorizzata al funzionamento con Disposizione Dirigenziale n° 338/2004 dalla Provincia di </a:t>
            </a:r>
            <a:r>
              <a:rPr lang="it-IT" sz="1500" b="1" dirty="0"/>
              <a:t>Milano</a:t>
            </a:r>
            <a:r>
              <a:rPr lang="it-IT" sz="1500" dirty="0"/>
              <a:t> per:</a:t>
            </a:r>
          </a:p>
          <a:p>
            <a:pPr lvl="0"/>
            <a:r>
              <a:rPr lang="it-IT" sz="1500" b="1" dirty="0"/>
              <a:t>COMUNITÀ EDUCATIVA, sede legale, in BESATE, Piazza Don </a:t>
            </a:r>
            <a:r>
              <a:rPr lang="it-IT" sz="1500" b="1" dirty="0" err="1"/>
              <a:t>Zanatti</a:t>
            </a:r>
            <a:r>
              <a:rPr lang="it-IT" sz="1500" b="1" dirty="0"/>
              <a:t>, 2. </a:t>
            </a:r>
          </a:p>
          <a:p>
            <a:pPr lvl="0"/>
            <a:endParaRPr lang="it-IT" sz="1500" b="1" dirty="0"/>
          </a:p>
          <a:p>
            <a:pPr lvl="0"/>
            <a:r>
              <a:rPr lang="it-IT" sz="1500" b="1" dirty="0"/>
              <a:t>Codice </a:t>
            </a:r>
            <a:r>
              <a:rPr lang="it-IT" sz="1500" b="1" dirty="0" err="1"/>
              <a:t>Ateco</a:t>
            </a:r>
            <a:r>
              <a:rPr lang="it-IT" sz="1500" b="1" dirty="0"/>
              <a:t>: 8790.00</a:t>
            </a:r>
            <a:endParaRPr lang="it-IT" sz="1500" dirty="0"/>
          </a:p>
          <a:p>
            <a:endParaRPr lang="it-IT" dirty="0"/>
          </a:p>
        </p:txBody>
      </p:sp>
      <p:pic>
        <p:nvPicPr>
          <p:cNvPr id="3" name="Picture 5" descr="C:\Users\Casa accoglienza\Desktop\foto\besate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453" y="1416258"/>
            <a:ext cx="5267630" cy="3614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73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25151" y="615820"/>
            <a:ext cx="10711543" cy="5909310"/>
          </a:xfrm>
          <a:prstGeom prst="rect">
            <a:avLst/>
          </a:prstGeom>
          <a:noFill/>
        </p:spPr>
        <p:txBody>
          <a:bodyPr wrap="square" rtlCol="0">
            <a:spAutoFit/>
          </a:bodyPr>
          <a:lstStyle/>
          <a:p>
            <a:r>
              <a:rPr lang="it-IT" dirty="0"/>
              <a:t>La Comunità educativa di Besate ospita minori fino ai 18 anni.</a:t>
            </a:r>
          </a:p>
          <a:p>
            <a:endParaRPr lang="it-IT" dirty="0"/>
          </a:p>
          <a:p>
            <a:r>
              <a:rPr lang="it-IT" dirty="0"/>
              <a:t>In esercizio con CPE per </a:t>
            </a:r>
            <a:r>
              <a:rPr lang="it-IT" b="1" dirty="0"/>
              <a:t>due Unità locali in ZERBOLO’</a:t>
            </a:r>
            <a:r>
              <a:rPr lang="it-IT" dirty="0"/>
              <a:t> dal dipartimento ATS di </a:t>
            </a:r>
            <a:r>
              <a:rPr lang="it-IT" b="1" dirty="0"/>
              <a:t>Pavia</a:t>
            </a:r>
            <a:r>
              <a:rPr lang="it-IT" dirty="0"/>
              <a:t> per atto 23/10/2009  </a:t>
            </a:r>
            <a:r>
              <a:rPr lang="it-IT" dirty="0" err="1"/>
              <a:t>Prot</a:t>
            </a:r>
            <a:r>
              <a:rPr lang="it-IT" dirty="0"/>
              <a:t>. n. 84412:</a:t>
            </a:r>
          </a:p>
          <a:p>
            <a:r>
              <a:rPr lang="it-IT" dirty="0"/>
              <a:t> </a:t>
            </a:r>
          </a:p>
          <a:p>
            <a:pPr lvl="0"/>
            <a:r>
              <a:rPr lang="it-IT" b="1" i="1" dirty="0"/>
              <a:t>	 </a:t>
            </a:r>
            <a:r>
              <a:rPr lang="it-IT" b="1" dirty="0"/>
              <a:t>  LA CASA DI CESARE</a:t>
            </a:r>
            <a:r>
              <a:rPr lang="it-IT" b="1" i="1" dirty="0"/>
              <a:t>: </a:t>
            </a:r>
            <a:r>
              <a:rPr lang="it-IT" dirty="0"/>
              <a:t>Comunità educativa minori fino ai 18 anni </a:t>
            </a:r>
          </a:p>
          <a:p>
            <a:pPr lvl="0"/>
            <a:r>
              <a:rPr lang="it-IT" b="1" dirty="0"/>
              <a:t>	   VILLA EDVIGE:</a:t>
            </a:r>
            <a:r>
              <a:rPr lang="it-IT" dirty="0"/>
              <a:t> Comunità Educativa mamma/bambino.</a:t>
            </a:r>
          </a:p>
          <a:p>
            <a:r>
              <a:rPr lang="it-IT" dirty="0"/>
              <a:t> </a:t>
            </a:r>
          </a:p>
          <a:p>
            <a:r>
              <a:rPr lang="it-IT" dirty="0"/>
              <a:t>In esercizio con CPE per le seguenti </a:t>
            </a:r>
            <a:r>
              <a:rPr lang="it-IT" b="1" dirty="0"/>
              <a:t>Unità locali in GARLASCO</a:t>
            </a:r>
            <a:r>
              <a:rPr lang="it-IT" dirty="0"/>
              <a:t> dal dipartimento ASST di Pavia per atto:</a:t>
            </a:r>
          </a:p>
          <a:p>
            <a:r>
              <a:rPr lang="it-IT" dirty="0"/>
              <a:t> </a:t>
            </a:r>
          </a:p>
          <a:p>
            <a:pPr lvl="0"/>
            <a:r>
              <a:rPr lang="it-IT" b="1" dirty="0"/>
              <a:t>VILLA AURORA</a:t>
            </a:r>
            <a:r>
              <a:rPr lang="it-IT" dirty="0"/>
              <a:t>        	Comunità Educativa mamma/ bambino (17/09/2015 </a:t>
            </a:r>
            <a:r>
              <a:rPr lang="it-IT" dirty="0" err="1"/>
              <a:t>Prot</a:t>
            </a:r>
            <a:r>
              <a:rPr lang="it-IT" dirty="0"/>
              <a:t>. n. 62381)    </a:t>
            </a:r>
          </a:p>
          <a:p>
            <a:pPr lvl="0"/>
            <a:r>
              <a:rPr lang="it-IT" b="1" dirty="0"/>
              <a:t>LA CASA DI EMMA</a:t>
            </a:r>
            <a:r>
              <a:rPr lang="it-IT" dirty="0"/>
              <a:t>    Semi-autonomia m./b    (30/07/2019 </a:t>
            </a:r>
            <a:r>
              <a:rPr lang="it-IT" dirty="0" err="1"/>
              <a:t>Prot</a:t>
            </a:r>
            <a:r>
              <a:rPr lang="it-IT" dirty="0"/>
              <a:t>. n. 013497)    </a:t>
            </a:r>
          </a:p>
          <a:p>
            <a:pPr lvl="0"/>
            <a:r>
              <a:rPr lang="it-IT" b="1" dirty="0"/>
              <a:t>LA CHIOCCIOLA 	</a:t>
            </a:r>
            <a:r>
              <a:rPr lang="it-IT" dirty="0"/>
              <a:t>   Semi-autonomia neomaggiorenni (12/04/2016 </a:t>
            </a:r>
            <a:r>
              <a:rPr lang="it-IT" dirty="0" err="1"/>
              <a:t>Prot</a:t>
            </a:r>
            <a:r>
              <a:rPr lang="it-IT" dirty="0"/>
              <a:t>. n.23667)    </a:t>
            </a:r>
          </a:p>
          <a:p>
            <a:r>
              <a:rPr lang="it-IT" b="1" dirty="0"/>
              <a:t> </a:t>
            </a:r>
            <a:endParaRPr lang="it-IT" dirty="0"/>
          </a:p>
          <a:p>
            <a:r>
              <a:rPr lang="it-IT" b="1" dirty="0"/>
              <a:t> </a:t>
            </a:r>
            <a:endParaRPr lang="it-IT" dirty="0"/>
          </a:p>
          <a:p>
            <a:endParaRPr lang="it-IT" dirty="0"/>
          </a:p>
          <a:p>
            <a:r>
              <a:rPr lang="it-IT" b="1" dirty="0"/>
              <a:t>TUTTE LE STRUTTURE SONO ACCREDITATE.</a:t>
            </a:r>
          </a:p>
          <a:p>
            <a:endParaRPr lang="it-IT" b="1" dirty="0"/>
          </a:p>
          <a:p>
            <a:r>
              <a:rPr lang="it-IT" dirty="0"/>
              <a:t>Contatti: </a:t>
            </a:r>
          </a:p>
          <a:p>
            <a:r>
              <a:rPr lang="it-IT" dirty="0"/>
              <a:t>Telefono amministrazione: 02/90504052</a:t>
            </a:r>
          </a:p>
          <a:p>
            <a:r>
              <a:rPr lang="it-IT" dirty="0"/>
              <a:t>Email: </a:t>
            </a:r>
            <a:r>
              <a:rPr lang="it-IT" dirty="0">
                <a:hlinkClick r:id="rId2"/>
              </a:rPr>
              <a:t>info@madredellapietaceleste.org</a:t>
            </a:r>
            <a:r>
              <a:rPr lang="it-IT" dirty="0"/>
              <a:t>                        </a:t>
            </a:r>
            <a:r>
              <a:rPr lang="it-IT" dirty="0" err="1"/>
              <a:t>info@pec.madredellapietaceleste.org</a:t>
            </a:r>
            <a:endParaRPr lang="it-IT" dirty="0"/>
          </a:p>
        </p:txBody>
      </p:sp>
    </p:spTree>
    <p:extLst>
      <p:ext uri="{BB962C8B-B14F-4D97-AF65-F5344CB8AC3E}">
        <p14:creationId xmlns:p14="http://schemas.microsoft.com/office/powerpoint/2010/main" val="2089633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1886" y="503853"/>
            <a:ext cx="10860832" cy="5816977"/>
          </a:xfrm>
          <a:prstGeom prst="rect">
            <a:avLst/>
          </a:prstGeom>
          <a:noFill/>
        </p:spPr>
        <p:txBody>
          <a:bodyPr wrap="square" rtlCol="0">
            <a:spAutoFit/>
          </a:bodyPr>
          <a:lstStyle/>
          <a:p>
            <a:r>
              <a:rPr lang="it-IT" b="1" dirty="0" err="1"/>
              <a:t>Mission</a:t>
            </a:r>
            <a:r>
              <a:rPr lang="it-IT" b="1" dirty="0"/>
              <a:t> e valori</a:t>
            </a:r>
            <a:endParaRPr lang="it-IT" dirty="0"/>
          </a:p>
          <a:p>
            <a:r>
              <a:rPr lang="it-IT" dirty="0"/>
              <a:t> </a:t>
            </a:r>
          </a:p>
          <a:p>
            <a:r>
              <a:rPr lang="it-IT" sz="1600" dirty="0"/>
              <a:t>Il motto che accompagna la Fondazione è: </a:t>
            </a:r>
          </a:p>
          <a:p>
            <a:r>
              <a:rPr lang="it-IT" sz="1600" dirty="0"/>
              <a:t> </a:t>
            </a:r>
          </a:p>
          <a:p>
            <a:r>
              <a:rPr lang="it-IT" sz="1600" dirty="0"/>
              <a:t>“</a:t>
            </a:r>
            <a:r>
              <a:rPr lang="it-IT" sz="1600" b="1" dirty="0"/>
              <a:t>Non c’è forza nell’amore</a:t>
            </a:r>
            <a:endParaRPr lang="it-IT" sz="1600" dirty="0"/>
          </a:p>
          <a:p>
            <a:r>
              <a:rPr lang="it-IT" sz="1600" b="1" dirty="0"/>
              <a:t>se non si è capaci di vivere ciò che si ama”</a:t>
            </a:r>
            <a:endParaRPr lang="it-IT" sz="1600" dirty="0"/>
          </a:p>
          <a:p>
            <a:r>
              <a:rPr lang="it-IT" sz="1600" b="1" dirty="0"/>
              <a:t> </a:t>
            </a:r>
            <a:endParaRPr lang="it-IT" sz="1600" dirty="0"/>
          </a:p>
          <a:p>
            <a:r>
              <a:rPr lang="it-IT" sz="1600" b="1" dirty="0"/>
              <a:t>La Fondatrice, Nadia </a:t>
            </a:r>
            <a:r>
              <a:rPr lang="it-IT" sz="1600" b="1" dirty="0" err="1"/>
              <a:t>Bregoli</a:t>
            </a:r>
            <a:r>
              <a:rPr lang="it-IT" sz="1600" b="1" dirty="0"/>
              <a:t>, </a:t>
            </a:r>
            <a:r>
              <a:rPr lang="it-IT" sz="1600" dirty="0"/>
              <a:t>nonché Responsabile delle Case di Accoglienza, è promotrice con la sua stessa famiglia del Progetto </a:t>
            </a:r>
            <a:r>
              <a:rPr lang="it-IT" sz="1600" b="1" i="1" dirty="0"/>
              <a:t>“una famiglia nella famiglia”, </a:t>
            </a:r>
            <a:r>
              <a:rPr lang="it-IT" sz="1600" dirty="0"/>
              <a:t>unitamente alle </a:t>
            </a:r>
            <a:r>
              <a:rPr lang="it-IT" sz="1600" i="1" dirty="0"/>
              <a:t>numerose</a:t>
            </a:r>
            <a:r>
              <a:rPr lang="it-IT" sz="1600" dirty="0"/>
              <a:t> famiglie che con lei lo hanno condiviso e all’équipe educativa che lo sostiene e lo vive all’interno delle Comunità.</a:t>
            </a:r>
          </a:p>
          <a:p>
            <a:r>
              <a:rPr lang="it-IT" sz="1600" b="1" dirty="0"/>
              <a:t> </a:t>
            </a:r>
            <a:endParaRPr lang="it-IT" sz="1600" dirty="0"/>
          </a:p>
          <a:p>
            <a:r>
              <a:rPr lang="it-IT" sz="1600" b="1" dirty="0"/>
              <a:t>Il principio fondamentale</a:t>
            </a:r>
            <a:r>
              <a:rPr lang="it-IT" sz="1600" dirty="0"/>
              <a:t> “</a:t>
            </a:r>
            <a:r>
              <a:rPr lang="it-IT" sz="1600" b="1" i="1" dirty="0"/>
              <a:t>familiarità nell’educazione e fraternità nella condivisione”,</a:t>
            </a:r>
            <a:r>
              <a:rPr lang="it-IT" sz="1600" dirty="0"/>
              <a:t> trova compimento nelle finalità e nelle linee guida tracciate e definite nello Statuto dell’Associazione.</a:t>
            </a:r>
          </a:p>
          <a:p>
            <a:r>
              <a:rPr lang="it-IT" sz="1600" dirty="0"/>
              <a:t> </a:t>
            </a:r>
          </a:p>
          <a:p>
            <a:r>
              <a:rPr lang="it-IT" sz="1600" dirty="0"/>
              <a:t> </a:t>
            </a:r>
          </a:p>
          <a:p>
            <a:r>
              <a:rPr lang="it-IT" sz="1600" dirty="0"/>
              <a:t>Gli obiettivi della Fondazione “Madre della Pietà Celeste”- Onlus sono ben evidenziati nell’art. 2 e nell’art. 3 dello Statuto Sociale che regola la stessa e che così citano:</a:t>
            </a:r>
          </a:p>
          <a:p>
            <a:pPr lvl="1"/>
            <a:r>
              <a:rPr lang="it-IT" sz="1600" i="1" dirty="0"/>
              <a:t>Art.2 non ha scopi di lucro: essa persegue unicamente scopi di utilità sociale.</a:t>
            </a:r>
            <a:endParaRPr lang="it-IT" sz="1600" dirty="0"/>
          </a:p>
          <a:p>
            <a:pPr lvl="1"/>
            <a:r>
              <a:rPr lang="it-IT" sz="1600" i="1" dirty="0"/>
              <a:t>Art.3	si propone di offrire assistenza, aiuto e sostegno, anche materiale, in situazioni di disagio specie in relazione a donne sole con bambini a causa di separazioni, abbandoni, ritenzioni in istituti di pena o situazioni di madri in difficoltà.</a:t>
            </a:r>
            <a:endParaRPr lang="it-IT" sz="1600" dirty="0"/>
          </a:p>
          <a:p>
            <a:r>
              <a:rPr lang="it-IT" sz="1600" i="1" dirty="0"/>
              <a:t>L’intenzione è di privilegiare l’attenzione verso i minori in difficoltà, impegnandosi a realizzare un </a:t>
            </a:r>
            <a:r>
              <a:rPr lang="it-IT" sz="1600" b="1" i="1" dirty="0"/>
              <a:t>discorso educativo mirante a riproporre i valori familiari e cercando di offrire situazioni normali per la crescita civile e umana</a:t>
            </a:r>
            <a:r>
              <a:rPr lang="it-IT" sz="1600" i="1" dirty="0"/>
              <a:t>.</a:t>
            </a:r>
            <a:endParaRPr lang="it-IT" sz="1600" dirty="0"/>
          </a:p>
          <a:p>
            <a:r>
              <a:rPr lang="it-IT" sz="1600" dirty="0"/>
              <a:t> </a:t>
            </a:r>
          </a:p>
        </p:txBody>
      </p:sp>
    </p:spTree>
    <p:extLst>
      <p:ext uri="{BB962C8B-B14F-4D97-AF65-F5344CB8AC3E}">
        <p14:creationId xmlns:p14="http://schemas.microsoft.com/office/powerpoint/2010/main" val="350541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83835" y="1231868"/>
            <a:ext cx="8587804" cy="3970318"/>
          </a:xfrm>
          <a:prstGeom prst="rect">
            <a:avLst/>
          </a:prstGeom>
          <a:noFill/>
        </p:spPr>
        <p:txBody>
          <a:bodyPr wrap="square" rtlCol="0">
            <a:spAutoFit/>
          </a:bodyPr>
          <a:lstStyle/>
          <a:p>
            <a:pPr algn="just"/>
            <a:r>
              <a:rPr lang="it-IT" dirty="0"/>
              <a:t>Le Case di Accoglienza offrono agli ospiti condizioni di vita simili a quelle che si vivono in ogni “normale” famiglia:</a:t>
            </a:r>
            <a:r>
              <a:rPr lang="it-IT" i="1" dirty="0"/>
              <a:t>  </a:t>
            </a:r>
            <a:r>
              <a:rPr lang="it-IT" dirty="0"/>
              <a:t>l’accoglienza è vissuta in una dimensione veramente familiare dove l’empatia si integra con l’ affetto, la cura della persona diventa calore e il minore o il nucleo mamma/bambino  viene a conoscere una nuova modalità di “essere famiglia”, un nuovo modo di intessere relazioni: la comunità diventa perciò la Casa ove si abita, si vive, si ride, si piange, ma soprattutto si ama e ci si sente amati.</a:t>
            </a:r>
          </a:p>
          <a:p>
            <a:pPr algn="just"/>
            <a:r>
              <a:rPr lang="it-IT" dirty="0"/>
              <a:t> </a:t>
            </a:r>
          </a:p>
          <a:p>
            <a:pPr algn="just"/>
            <a:r>
              <a:rPr lang="it-IT" dirty="0"/>
              <a:t>Il concetto di </a:t>
            </a:r>
            <a:r>
              <a:rPr lang="it-IT" i="1" dirty="0"/>
              <a:t>educazione</a:t>
            </a:r>
            <a:r>
              <a:rPr lang="it-IT" dirty="0"/>
              <a:t> è quindi inteso </a:t>
            </a:r>
            <a:r>
              <a:rPr lang="it-IT" i="1" dirty="0"/>
              <a:t>veramente </a:t>
            </a:r>
            <a:r>
              <a:rPr lang="it-IT" dirty="0"/>
              <a:t>quale </a:t>
            </a:r>
            <a:r>
              <a:rPr lang="it-IT" i="1" dirty="0"/>
              <a:t>azione privilegiata</a:t>
            </a:r>
            <a:r>
              <a:rPr lang="it-IT" dirty="0"/>
              <a:t> per promuovere la persona nella sua </a:t>
            </a:r>
            <a:r>
              <a:rPr lang="it-IT" b="1" i="1" dirty="0"/>
              <a:t>integralità, unicità e libertà</a:t>
            </a:r>
            <a:r>
              <a:rPr lang="it-IT" dirty="0"/>
              <a:t> con la sua umanità, le sue differenze, i pregi e le resistenze.</a:t>
            </a:r>
          </a:p>
          <a:p>
            <a:pPr algn="just"/>
            <a:r>
              <a:rPr lang="it-IT" dirty="0"/>
              <a:t> </a:t>
            </a:r>
          </a:p>
          <a:p>
            <a:pPr algn="just"/>
            <a:r>
              <a:rPr lang="it-IT" dirty="0"/>
              <a:t>Il valore e i diritti inalienabili dell’individuo, i relativi criteri di uguaglianza, accoglienza e integrazione, che hanno origine nella Carta Costituzionale, diventano i pilastri fondamentali dell’intero processo educativo.</a:t>
            </a:r>
          </a:p>
        </p:txBody>
      </p:sp>
    </p:spTree>
    <p:extLst>
      <p:ext uri="{BB962C8B-B14F-4D97-AF65-F5344CB8AC3E}">
        <p14:creationId xmlns:p14="http://schemas.microsoft.com/office/powerpoint/2010/main" val="589767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79A3B04-D186-2045-AFC4-093A55A9B1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392" y="228746"/>
            <a:ext cx="11523216" cy="6400507"/>
          </a:xfrm>
          <a:prstGeom prst="rect">
            <a:avLst/>
          </a:prstGeom>
        </p:spPr>
      </p:pic>
    </p:spTree>
    <p:extLst>
      <p:ext uri="{BB962C8B-B14F-4D97-AF65-F5344CB8AC3E}">
        <p14:creationId xmlns:p14="http://schemas.microsoft.com/office/powerpoint/2010/main" val="3257549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2596" y="223935"/>
            <a:ext cx="11513975" cy="6324808"/>
          </a:xfrm>
          <a:prstGeom prst="rect">
            <a:avLst/>
          </a:prstGeom>
          <a:noFill/>
        </p:spPr>
        <p:txBody>
          <a:bodyPr wrap="square" rtlCol="0">
            <a:spAutoFit/>
          </a:bodyPr>
          <a:lstStyle/>
          <a:p>
            <a:r>
              <a:rPr lang="it-IT" sz="1500" b="1" dirty="0"/>
              <a:t>La Fondazione ha come obiettivo accogliere e ricomporre la famiglia, rafforzare, recuperare e reinserire nella famiglia i minori in difficoltà, ricostituendo i valori affettivi e parentali traumatizzati.</a:t>
            </a:r>
            <a:endParaRPr lang="it-IT" sz="1500" dirty="0"/>
          </a:p>
          <a:p>
            <a:r>
              <a:rPr lang="it-IT" sz="1500" dirty="0"/>
              <a:t>In particolare:</a:t>
            </a:r>
          </a:p>
          <a:p>
            <a:pPr lvl="0"/>
            <a:r>
              <a:rPr lang="it-IT" sz="1500" b="1" i="1" dirty="0"/>
              <a:t>una famiglia nella famiglia</a:t>
            </a:r>
            <a:r>
              <a:rPr lang="it-IT" sz="1500" b="1" dirty="0"/>
              <a:t>:</a:t>
            </a:r>
            <a:endParaRPr lang="it-IT" sz="1500" dirty="0"/>
          </a:p>
          <a:p>
            <a:pPr lvl="1"/>
            <a:r>
              <a:rPr lang="it-IT" sz="1500" dirty="0"/>
              <a:t>questa Casa è nata per accogliere, per unire, per condividere. È stata pensata e realizzata come un ambiente che vuol coniugare familiarità e professionalità, aderendo alla normativa vigente che regola tutti gli aspetti inerenti il corretto funzionamento dei servizi, pur facendo vivere gli ospiti in un clima familiare;</a:t>
            </a:r>
          </a:p>
          <a:p>
            <a:r>
              <a:rPr lang="it-IT" sz="1500" dirty="0"/>
              <a:t> </a:t>
            </a:r>
          </a:p>
          <a:p>
            <a:pPr lvl="0"/>
            <a:r>
              <a:rPr lang="it-IT" sz="1500" b="1" i="1" dirty="0"/>
              <a:t>ricomporre:</a:t>
            </a:r>
            <a:endParaRPr lang="it-IT" sz="1500" dirty="0"/>
          </a:p>
          <a:p>
            <a:pPr lvl="1"/>
            <a:r>
              <a:rPr lang="it-IT" sz="1500" dirty="0"/>
              <a:t>dare significato alla storia personale unica e irripetibile di ciascuno;</a:t>
            </a:r>
          </a:p>
          <a:p>
            <a:pPr lvl="1"/>
            <a:r>
              <a:rPr lang="it-IT" sz="1500" dirty="0"/>
              <a:t>legittimare il cambiamento finalizzato al riscatto esistenziale e autorizzarsi alla scelta della libertà interiore;</a:t>
            </a:r>
          </a:p>
          <a:p>
            <a:pPr lvl="1"/>
            <a:r>
              <a:rPr lang="it-IT" sz="1500" dirty="0"/>
              <a:t>dare maggiore stabilità al nucleo familiare, nuovi argomenti e stimoli, attraverso l’esperienza di </a:t>
            </a:r>
            <a:r>
              <a:rPr lang="it-IT" sz="1500" b="1" i="1" dirty="0"/>
              <a:t>altre famiglie attive e collaboranti che sono parte integrante</a:t>
            </a:r>
            <a:r>
              <a:rPr lang="it-IT" sz="1500" dirty="0"/>
              <a:t> dell’Associazione e che affiancano la Fondatrice nella realizzazione del Progetto;</a:t>
            </a:r>
          </a:p>
          <a:p>
            <a:r>
              <a:rPr lang="it-IT" sz="1500" dirty="0"/>
              <a:t> </a:t>
            </a:r>
          </a:p>
          <a:p>
            <a:pPr lvl="0"/>
            <a:r>
              <a:rPr lang="it-IT" sz="1500" b="1" i="1" dirty="0"/>
              <a:t>rafforzare</a:t>
            </a:r>
            <a:r>
              <a:rPr lang="it-IT" sz="1500" dirty="0"/>
              <a:t>: </a:t>
            </a:r>
          </a:p>
          <a:p>
            <a:pPr lvl="1"/>
            <a:r>
              <a:rPr lang="it-IT" sz="1500" dirty="0"/>
              <a:t>saldare e ristabilire valori, doveri e diritti di ogni genitore verso i propri figli, attraverso il lavoro educativo della Comunità intesa come luogo concreto di accoglienza e come luogo che favorisce relazioni significanti e significative attraverso confronti, scambi di sapere, di esperienze ma soprattutto di </a:t>
            </a:r>
            <a:r>
              <a:rPr lang="it-IT" sz="1500" b="1" i="1" dirty="0"/>
              <a:t>affetti sani e costruttivi</a:t>
            </a:r>
            <a:r>
              <a:rPr lang="it-IT" sz="1500" dirty="0"/>
              <a:t> al fine di integrare le esperienze disagiate in una trama fertile e vitalizzante;</a:t>
            </a:r>
          </a:p>
          <a:p>
            <a:r>
              <a:rPr lang="it-IT" sz="1500" dirty="0"/>
              <a:t> </a:t>
            </a:r>
          </a:p>
          <a:p>
            <a:pPr lvl="0"/>
            <a:r>
              <a:rPr lang="it-IT" sz="1500" b="1" i="1" dirty="0"/>
              <a:t>recuperare</a:t>
            </a:r>
            <a:r>
              <a:rPr lang="it-IT" sz="1500" dirty="0"/>
              <a:t>:</a:t>
            </a:r>
          </a:p>
          <a:p>
            <a:pPr lvl="1"/>
            <a:r>
              <a:rPr lang="it-IT" sz="1500" dirty="0"/>
              <a:t>riacquistare credibilità, fiducia e ruolo per reinserire nella società, nelle forme previste di accompagnamento ai </a:t>
            </a:r>
            <a:r>
              <a:rPr lang="it-IT" sz="1500" b="1" dirty="0"/>
              <a:t>Progetti di semi-autonomia e avviamento all’autonomia completa;</a:t>
            </a:r>
            <a:endParaRPr lang="it-IT" sz="1500" dirty="0"/>
          </a:p>
          <a:p>
            <a:r>
              <a:rPr lang="it-IT" sz="1500" b="1" dirty="0"/>
              <a:t> </a:t>
            </a:r>
            <a:endParaRPr lang="it-IT" sz="1500" dirty="0"/>
          </a:p>
          <a:p>
            <a:pPr lvl="0"/>
            <a:r>
              <a:rPr lang="it-IT" sz="1500" b="1" i="1" dirty="0"/>
              <a:t>reinserire</a:t>
            </a:r>
            <a:r>
              <a:rPr lang="it-IT" sz="1500" dirty="0"/>
              <a:t>: </a:t>
            </a:r>
          </a:p>
          <a:p>
            <a:pPr lvl="1"/>
            <a:r>
              <a:rPr lang="it-IT" sz="1500" dirty="0"/>
              <a:t>là dove è possibile, ripristinare la famiglia originaria, riconosciuta quale luogo naturale di crescita del bambino e quale funzione vitale che non può essere sostituita da qualsiasi tipo di servizio, ma soltanto da interventi che interagiscono come sostegno e supporto alle problematiche della vita.</a:t>
            </a:r>
          </a:p>
        </p:txBody>
      </p:sp>
    </p:spTree>
    <p:extLst>
      <p:ext uri="{BB962C8B-B14F-4D97-AF65-F5344CB8AC3E}">
        <p14:creationId xmlns:p14="http://schemas.microsoft.com/office/powerpoint/2010/main" val="249750035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7390</TotalTime>
  <Words>4469</Words>
  <Application>Microsoft Macintosh PowerPoint</Application>
  <PresentationFormat>Widescreen</PresentationFormat>
  <Paragraphs>706</Paragraphs>
  <Slides>37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37</vt:i4>
      </vt:variant>
    </vt:vector>
  </HeadingPairs>
  <TitlesOfParts>
    <vt:vector size="43" baseType="lpstr">
      <vt:lpstr>Arial</vt:lpstr>
      <vt:lpstr>Bauhaus 93</vt:lpstr>
      <vt:lpstr>Calibri</vt:lpstr>
      <vt:lpstr>Calibri Light</vt:lpstr>
      <vt:lpstr>Times New Roman</vt:lpstr>
      <vt:lpstr>Tema di Office</vt:lpstr>
      <vt:lpstr>Bilancio Sociale 2023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Stakeholders Fondazione Casa di accoglienza Madre della Pietà Celeste ETS</vt:lpstr>
      <vt:lpstr>Presentazione standard di PowerPoint</vt:lpstr>
      <vt:lpstr>Presentazione standard di PowerPoint</vt:lpstr>
      <vt:lpstr>Assemblea straordinaria 20 settembre 2023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Bilancio Sociale 2020</dc:title>
  <dc:creator>Casa accoglienza</dc:creator>
  <cp:lastModifiedBy>miriam aiello</cp:lastModifiedBy>
  <cp:revision>97</cp:revision>
  <cp:lastPrinted>2023-05-26T07:04:08Z</cp:lastPrinted>
  <dcterms:created xsi:type="dcterms:W3CDTF">2021-04-06T06:50:19Z</dcterms:created>
  <dcterms:modified xsi:type="dcterms:W3CDTF">2024-06-20T11:16:13Z</dcterms:modified>
</cp:coreProperties>
</file>